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3"/>
  </p:notesMasterIdLst>
  <p:sldIdLst>
    <p:sldId id="339" r:id="rId2"/>
    <p:sldId id="895" r:id="rId3"/>
    <p:sldId id="1002" r:id="rId4"/>
    <p:sldId id="962" r:id="rId5"/>
    <p:sldId id="1003" r:id="rId6"/>
    <p:sldId id="1004" r:id="rId7"/>
    <p:sldId id="1005" r:id="rId8"/>
    <p:sldId id="1006" r:id="rId9"/>
    <p:sldId id="1007" r:id="rId10"/>
    <p:sldId id="1008" r:id="rId11"/>
    <p:sldId id="1009" r:id="rId12"/>
    <p:sldId id="1010" r:id="rId13"/>
    <p:sldId id="1011" r:id="rId14"/>
    <p:sldId id="1012" r:id="rId15"/>
    <p:sldId id="1013" r:id="rId16"/>
    <p:sldId id="1014" r:id="rId17"/>
    <p:sldId id="1079" r:id="rId18"/>
    <p:sldId id="1094" r:id="rId19"/>
    <p:sldId id="1080" r:id="rId20"/>
    <p:sldId id="1082" r:id="rId21"/>
    <p:sldId id="1086" r:id="rId22"/>
    <p:sldId id="1097" r:id="rId23"/>
    <p:sldId id="1087" r:id="rId24"/>
    <p:sldId id="1096" r:id="rId25"/>
    <p:sldId id="1098" r:id="rId26"/>
    <p:sldId id="1088" r:id="rId27"/>
    <p:sldId id="1089" r:id="rId28"/>
    <p:sldId id="1015" r:id="rId29"/>
    <p:sldId id="1083" r:id="rId30"/>
    <p:sldId id="1078" r:id="rId31"/>
    <p:sldId id="1090" r:id="rId32"/>
    <p:sldId id="1076" r:id="rId33"/>
    <p:sldId id="1101" r:id="rId34"/>
    <p:sldId id="1019" r:id="rId35"/>
    <p:sldId id="1102" r:id="rId36"/>
    <p:sldId id="1091" r:id="rId37"/>
    <p:sldId id="1104" r:id="rId38"/>
    <p:sldId id="1023" r:id="rId39"/>
    <p:sldId id="1093" r:id="rId40"/>
    <p:sldId id="1105" r:id="rId41"/>
    <p:sldId id="1106" r:id="rId42"/>
    <p:sldId id="1107" r:id="rId43"/>
    <p:sldId id="1108" r:id="rId44"/>
    <p:sldId id="1110" r:id="rId45"/>
    <p:sldId id="1111" r:id="rId46"/>
    <p:sldId id="1112" r:id="rId47"/>
    <p:sldId id="1113" r:id="rId48"/>
    <p:sldId id="1028" r:id="rId49"/>
    <p:sldId id="1029" r:id="rId50"/>
    <p:sldId id="1031" r:id="rId51"/>
    <p:sldId id="1030" r:id="rId52"/>
    <p:sldId id="1038" r:id="rId53"/>
    <p:sldId id="1040" r:id="rId54"/>
    <p:sldId id="1039" r:id="rId55"/>
    <p:sldId id="1041" r:id="rId56"/>
    <p:sldId id="1042" r:id="rId57"/>
    <p:sldId id="1117" r:id="rId58"/>
    <p:sldId id="1120" r:id="rId59"/>
    <p:sldId id="1119" r:id="rId60"/>
    <p:sldId id="1043" r:id="rId61"/>
    <p:sldId id="1115" r:id="rId62"/>
    <p:sldId id="1116" r:id="rId63"/>
    <p:sldId id="1046" r:id="rId64"/>
    <p:sldId id="1047" r:id="rId65"/>
    <p:sldId id="1044" r:id="rId66"/>
    <p:sldId id="1118" r:id="rId67"/>
    <p:sldId id="1048" r:id="rId68"/>
    <p:sldId id="1049" r:id="rId69"/>
    <p:sldId id="1050" r:id="rId70"/>
    <p:sldId id="1054" r:id="rId71"/>
    <p:sldId id="1052" r:id="rId72"/>
    <p:sldId id="1055" r:id="rId73"/>
    <p:sldId id="1056" r:id="rId74"/>
    <p:sldId id="1057" r:id="rId75"/>
    <p:sldId id="1058" r:id="rId76"/>
    <p:sldId id="1059" r:id="rId77"/>
    <p:sldId id="1060" r:id="rId78"/>
    <p:sldId id="1061" r:id="rId79"/>
    <p:sldId id="1062" r:id="rId80"/>
    <p:sldId id="1063" r:id="rId81"/>
    <p:sldId id="1065" r:id="rId82"/>
    <p:sldId id="1064" r:id="rId83"/>
    <p:sldId id="1066" r:id="rId84"/>
    <p:sldId id="1072" r:id="rId85"/>
    <p:sldId id="1067" r:id="rId86"/>
    <p:sldId id="1068" r:id="rId87"/>
    <p:sldId id="1069" r:id="rId88"/>
    <p:sldId id="1070" r:id="rId89"/>
    <p:sldId id="1071" r:id="rId90"/>
    <p:sldId id="1073" r:id="rId91"/>
    <p:sldId id="1074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3780" autoAdjust="0"/>
  </p:normalViewPr>
  <p:slideViewPr>
    <p:cSldViewPr>
      <p:cViewPr varScale="1">
        <p:scale>
          <a:sx n="58" d="100"/>
          <a:sy n="58" d="100"/>
        </p:scale>
        <p:origin x="86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schemas.android.com/tools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Multiple Activities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 </a:t>
            </a:r>
            <a:r>
              <a:rPr lang="ko-KR" altLang="en-US" b="1" dirty="0" smtClean="0">
                <a:sym typeface="Wingdings" panose="05000000000000000000" pitchFamily="2" charset="2"/>
              </a:rPr>
              <a:t>파일 내용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</a:t>
            </a:r>
            <a:r>
              <a:rPr lang="en-US" altLang="ko-KR" dirty="0" err="1">
                <a:latin typeface="Consolas" panose="020B0609020204030204" pitchFamily="49" charset="0"/>
              </a:rPr>
              <a:t>xmlns:android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android:orientation</a:t>
            </a:r>
            <a:r>
              <a:rPr lang="en-US" altLang="ko-KR" dirty="0">
                <a:latin typeface="Consolas" panose="020B0609020204030204" pitchFamily="49" charset="0"/>
              </a:rPr>
              <a:t>="vertical"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="@+id/textView2"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부분 화면 </a:t>
            </a:r>
            <a:r>
              <a:rPr lang="en-US" altLang="ko-KR" dirty="0">
                <a:latin typeface="Consolas" panose="020B0609020204030204" pitchFamily="49" charset="0"/>
              </a:rPr>
              <a:t>1"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android:textSize</a:t>
            </a:r>
            <a:r>
              <a:rPr lang="en-US" altLang="ko-KR" dirty="0">
                <a:latin typeface="Consolas" panose="020B0609020204030204" pitchFamily="49" charset="0"/>
              </a:rPr>
              <a:t>="30sp" /&gt;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동의합니다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95139" y="2420888"/>
            <a:ext cx="11721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이렇게 만든 부분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은 전체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클릭하여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추가하기 위해 만든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소스 코드를 입력하여 전체 레이아웃에 부분 레이아웃을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파일의 짝인 </a:t>
            </a:r>
            <a:r>
              <a:rPr lang="en-US" altLang="ko-KR" b="1" dirty="0" smtClean="0">
                <a:sym typeface="Wingdings" panose="05000000000000000000" pitchFamily="2" charset="2"/>
              </a:rPr>
              <a:t>MenuActivity.java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258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LinearLayout container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dirty="0" err="1">
                <a:latin typeface="Consolas" panose="020B0609020204030204" pitchFamily="49" charset="0"/>
              </a:rPr>
              <a:t>R.layout.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activity_menu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container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R.id.container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(new </a:t>
            </a:r>
            <a:r>
              <a:rPr lang="en-US" altLang="ko-KR" b="1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public void </a:t>
            </a:r>
            <a:r>
              <a:rPr lang="en-US" altLang="ko-KR" dirty="0" err="1"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 = 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getSystemService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Context.LAYOUT_INFLATER_SERVICE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inflater.inflate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R.layout.sub1</a:t>
            </a:r>
            <a:r>
              <a:rPr lang="en-US" altLang="ko-KR" dirty="0">
                <a:latin typeface="Consolas" panose="020B0609020204030204" pitchFamily="49" charset="0"/>
              </a:rPr>
              <a:t>, container, true);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container.findViewById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R.id.checkBox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checkBox.setText</a:t>
            </a:r>
            <a:r>
              <a:rPr lang="en-US" altLang="ko-KR" dirty="0">
                <a:latin typeface="Consolas" panose="020B0609020204030204" pitchFamily="49" charset="0"/>
              </a:rPr>
              <a:t>("</a:t>
            </a:r>
            <a:r>
              <a:rPr lang="ko-KR" altLang="en-US" dirty="0">
                <a:latin typeface="Consolas" panose="020B0609020204030204" pitchFamily="49" charset="0"/>
              </a:rPr>
              <a:t>로딩되었어요</a:t>
            </a:r>
            <a:r>
              <a:rPr lang="en-US" altLang="ko-KR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77788" y="1292914"/>
            <a:ext cx="22076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MenuActivity.java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</a:t>
            </a:r>
            <a:r>
              <a:rPr lang="ko-KR" altLang="en-US" dirty="0" err="1">
                <a:sym typeface="Wingdings" panose="05000000000000000000" pitchFamily="2" charset="2"/>
              </a:rPr>
              <a:t>니</a:t>
            </a:r>
            <a:r>
              <a:rPr lang="ko-KR" altLang="en-US" dirty="0" err="1" smtClean="0">
                <a:sym typeface="Wingdings" panose="05000000000000000000" pitchFamily="2" charset="2"/>
              </a:rPr>
              <a:t>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참조하기 위해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라고 입력했습니다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 다음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변수에 할당했습니다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버튼을 클릭했을 때 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객체화하면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위에서 작성한 코드를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LayerInflater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</a:t>
            </a:r>
            <a:r>
              <a:rPr lang="ko-KR" altLang="en-US" dirty="0">
                <a:sym typeface="Wingdings" panose="05000000000000000000" pitchFamily="2" charset="2"/>
              </a:rPr>
              <a:t>참</a:t>
            </a:r>
            <a:r>
              <a:rPr lang="ko-KR" altLang="en-US" dirty="0" smtClean="0">
                <a:sym typeface="Wingdings" panose="05000000000000000000" pitchFamily="2" charset="2"/>
              </a:rPr>
              <a:t>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참조한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R.layout.sub1.container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dirty="0" smtClean="0">
                <a:sym typeface="Wingdings" panose="05000000000000000000" pitchFamily="2" charset="2"/>
              </a:rPr>
              <a:t>container id</a:t>
            </a:r>
            <a:r>
              <a:rPr lang="ko-KR" altLang="en-US" dirty="0" smtClean="0">
                <a:sym typeface="Wingdings" panose="05000000000000000000" pitchFamily="2" charset="2"/>
              </a:rPr>
              <a:t>를 갖는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객체에 </a:t>
            </a:r>
            <a:r>
              <a:rPr lang="en-US" altLang="ko-KR" dirty="0" smtClean="0">
                <a:sym typeface="Wingdings" panose="05000000000000000000" pitchFamily="2" charset="2"/>
              </a:rPr>
              <a:t>sub1.xml </a:t>
            </a:r>
            <a:r>
              <a:rPr lang="ko-KR" altLang="en-US" dirty="0" smtClean="0">
                <a:sym typeface="Wingdings" panose="05000000000000000000" pitchFamily="2" charset="2"/>
              </a:rPr>
              <a:t>파일의 레이아웃을 설정하는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수정하기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마지막으로 앱이 </a:t>
            </a:r>
            <a:r>
              <a:rPr lang="ko-KR" altLang="en-US" dirty="0" smtClean="0">
                <a:sym typeface="Wingdings" panose="05000000000000000000" pitchFamily="2" charset="2"/>
              </a:rPr>
              <a:t>실행되었을 때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화면이 아니라 프로젝트에 새로 추가한 </a:t>
            </a:r>
            <a:r>
              <a:rPr lang="en-US" altLang="ko-KR" dirty="0" err="1" smtClean="0">
                <a:sym typeface="Wingdings" panose="05000000000000000000" pitchFamily="2" charset="2"/>
              </a:rPr>
              <a:t>MenuActivity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화면이 나타나도록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/app/manifest/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android:name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아래와 같이 모두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3068960"/>
            <a:ext cx="1075546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&lt;!-- &lt;</a:t>
            </a:r>
            <a:r>
              <a:rPr lang="en-US" altLang="ko-KR" dirty="0">
                <a:latin typeface="Consolas" panose="020B0609020204030204" pitchFamily="49" charset="0"/>
              </a:rPr>
              <a:t>activity android:name=".MainActivity"&gt;&lt;/activity</a:t>
            </a:r>
            <a:r>
              <a:rPr lang="en-US" altLang="ko-KR" dirty="0" smtClean="0">
                <a:latin typeface="Consolas" panose="020B0609020204030204" pitchFamily="49" charset="0"/>
              </a:rPr>
              <a:t>&gt; --&gt;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&lt;activity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=".</a:t>
            </a:r>
            <a:r>
              <a:rPr lang="en-US" altLang="ko-KR" b="1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dirty="0">
                <a:latin typeface="Consolas" panose="020B0609020204030204" pitchFamily="49" charset="0"/>
              </a:rPr>
              <a:t>" </a:t>
            </a:r>
            <a:r>
              <a:rPr lang="en-US" altLang="ko-KR" dirty="0" smtClean="0">
                <a:latin typeface="Consolas" panose="020B0609020204030204" pitchFamily="49" charset="0"/>
              </a:rPr>
              <a:t>/&gt;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&lt;/activity&gt;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63900" y="3028586"/>
            <a:ext cx="20938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a comment </a:t>
            </a:r>
            <a:r>
              <a:rPr lang="en-US" altLang="ko-KR" sz="1400" dirty="0" smtClean="0">
                <a:sym typeface="Wingdings" panose="05000000000000000000" pitchFamily="2" charset="2"/>
              </a:rPr>
              <a:t>line in </a:t>
            </a:r>
            <a:r>
              <a:rPr lang="en-US" altLang="ko-KR" sz="1400" dirty="0">
                <a:sym typeface="Wingdings" panose="05000000000000000000" pitchFamily="2" charset="2"/>
              </a:rPr>
              <a:t>xml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7488" y="3068960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38690" y="3075964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정리하기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리소스를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부모 컨테이너를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객체는 시스템 서비스로 제공되므로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방법을 사용하거나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en-US" altLang="ko-KR" dirty="0" smtClean="0">
                <a:sym typeface="Wingdings" panose="05000000000000000000" pitchFamily="2" charset="2"/>
              </a:rPr>
              <a:t>from()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호출하여 참조할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58" y="813526"/>
            <a:ext cx="2194965" cy="434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0" y="820860"/>
            <a:ext cx="2168166" cy="4336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7181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ym typeface="Wingdings" panose="05000000000000000000" pitchFamily="2" charset="2"/>
              </a:rPr>
              <a:t>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로딩하기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815405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ym typeface="Wingdings" panose="05000000000000000000" pitchFamily="2" charset="2"/>
              </a:rPr>
              <a:t>inflater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로 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로딩한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374957"/>
            <a:ext cx="864096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getSys</a:t>
            </a:r>
            <a:r>
              <a:rPr lang="en-US" altLang="ko-KR" dirty="0" err="1">
                <a:latin typeface="Consolas" panose="020B0609020204030204" pitchFamily="49" charset="0"/>
              </a:rPr>
              <a:t>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Context.LAYOUT_INFLATOR_SERVICE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static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LayoutInflater.from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(Context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context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416" y="2195572"/>
            <a:ext cx="55926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View inflate(int resource,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ViewGroup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root)</a:t>
            </a:r>
          </a:p>
        </p:txBody>
      </p:sp>
    </p:spTree>
    <p:extLst>
      <p:ext uri="{BB962C8B-B14F-4D97-AF65-F5344CB8AC3E}">
        <p14:creationId xmlns:p14="http://schemas.microsoft.com/office/powerpoint/2010/main" val="30231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대부분의 앱은 여러 화면으로 구성되어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전환하며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앱을 만들기 위해서는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잘 다루는 것이 필수적입니다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만 알면 앱을 잘 구현할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아닙니다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 앱은 다음 네 가지로 구성 요소 중에 하나입니다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갈 길이 멀다고요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한 걸음씩 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Service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Broadcast Receiver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Content Provider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앞의 실습에서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 smtClean="0">
                <a:sym typeface="Wingdings" panose="05000000000000000000" pitchFamily="2" charset="2"/>
              </a:rPr>
              <a:t>라는 태그를 본 적이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만들어 앱에 추가하려면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나머지 구성 요소도 같은 방법으로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Activity</a:t>
            </a:r>
            <a:r>
              <a:rPr lang="ko-KR" altLang="en-US" dirty="0" smtClean="0">
                <a:sym typeface="Wingdings" panose="05000000000000000000" pitchFamily="2" charset="2"/>
              </a:rPr>
              <a:t>를 소스 코드에서 띄울 때는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 띄운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다시 원래의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받아 처리하는 코드가 필요할 때는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startActivityForResult()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16" y="5661248"/>
            <a:ext cx="108617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startActivityForResult</a:t>
            </a:r>
            <a:r>
              <a:rPr lang="en-US" altLang="ko-KR" dirty="0" smtClean="0">
                <a:latin typeface="Consolas" panose="020B0609020204030204" pitchFamily="49" charset="0"/>
              </a:rPr>
              <a:t>(Intent </a:t>
            </a:r>
            <a:r>
              <a:rPr lang="en-US" altLang="ko-KR" dirty="0" err="1" smtClean="0">
                <a:latin typeface="Consolas" panose="020B0609020204030204" pitchFamily="49" charset="0"/>
              </a:rPr>
              <a:t>intent</a:t>
            </a:r>
            <a:r>
              <a:rPr lang="en-US" altLang="ko-KR" dirty="0" smtClean="0">
                <a:latin typeface="Consolas" panose="020B0609020204030204" pitchFamily="49" charset="0"/>
              </a:rPr>
              <a:t>, int </a:t>
            </a:r>
            <a:r>
              <a:rPr lang="en-US" altLang="ko-KR" dirty="0" err="1" smtClean="0">
                <a:latin typeface="Consolas" panose="020B0609020204030204" pitchFamily="49" charset="0"/>
              </a:rPr>
              <a:t>requestCode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= 'Your new package name'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You may run [Sync Now] when it shows up at the upper right corner of the window.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47928" y="422108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4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두 개의 액티비티를 만들고 서로 메시지를 주고 받으며 화면을 전환하는 기능을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단계별로</a:t>
            </a:r>
            <a:r>
              <a:rPr lang="ko-KR" altLang="en-US" dirty="0" smtClean="0">
                <a:sym typeface="Wingdings" panose="05000000000000000000" pitchFamily="2" charset="2"/>
              </a:rPr>
              <a:t>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전달하는 기능을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사용하여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 smtClean="0">
                <a:sym typeface="Wingdings" panose="05000000000000000000" pitchFamily="2" charset="2"/>
              </a:rPr>
              <a:t>이벤트를 재정의하는 방법으로 구현합니다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버튼이나 타이틀 바에 있는 화살표로 돌아갈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메소드를 활용하여 코딩을 단순하게 하는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단계와 기능은 같지만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onClickListener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두 액티비티 사이에 메시지를 주고 받은 것을 확인하고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간 전환하기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로 만든 레이아웃은 어떻게 화면에 보여지는 것일까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 인플레이션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화면을 더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화면 구성과 화면 간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인텐트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화면으로 데이터 전달하기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데스크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위한 플래그와 부가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데스크 관리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수명주기에 대하여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수명주기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간단한 데이터 저장하기와 가져오기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사용하기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전달하는 </a:t>
            </a:r>
            <a:r>
              <a:rPr lang="ko-KR" altLang="en-US" dirty="0" smtClean="0">
                <a:sym typeface="Wingdings" panose="05000000000000000000" pitchFamily="2" charset="2"/>
              </a:rPr>
              <a:t>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ym typeface="Wingdings" panose="05000000000000000000" pitchFamily="2" charset="2"/>
              </a:rPr>
              <a:t>SampleActivityOne</a:t>
            </a:r>
            <a:r>
              <a:rPr lang="ko-KR" altLang="en-US" dirty="0">
                <a:sym typeface="Wingdings" panose="05000000000000000000" pitchFamily="2" charset="2"/>
              </a:rPr>
              <a:t>라는 이름으로 새로운 프로젝트를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패키지 이름은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사용자의 입력을 받을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하나와 다음 화면으로 전환하기 위한 버튼 하나를 가진 화면을 구성합니다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설정하기 위한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hint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"lowercase"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8786" y="2730695"/>
            <a:ext cx="7920880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app_name</a:t>
            </a:r>
            <a:r>
              <a:rPr lang="en-US" altLang="ko-KR" sz="1600" dirty="0">
                <a:latin typeface="Consolas" panose="020B0609020204030204" pitchFamily="49" charset="0"/>
              </a:rPr>
              <a:t>"&gt;Sample 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One&lt;/</a:t>
            </a:r>
            <a:r>
              <a:rPr lang="en-US" altLang="ko-KR" sz="1600" dirty="0">
                <a:latin typeface="Consolas" panose="020B0609020204030204" pitchFamily="49" charset="0"/>
              </a:rPr>
              <a:t>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="openActivity2</a:t>
            </a:r>
            <a:r>
              <a:rPr lang="en-US" altLang="ko-KR" sz="1600" dirty="0">
                <a:latin typeface="Consolas" panose="020B0609020204030204" pitchFamily="49" charset="0"/>
              </a:rPr>
              <a:t>"&gt;Activity2</a:t>
            </a:r>
            <a:r>
              <a:rPr lang="ko-KR" altLang="en-US" sz="1600" dirty="0">
                <a:latin typeface="Consolas" panose="020B0609020204030204" pitchFamily="49" charset="0"/>
              </a:rPr>
              <a:t>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="openActivity1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  <a:r>
              <a:rPr lang="en-US" altLang="ko-KR" sz="1600" dirty="0" err="1">
                <a:latin typeface="Consolas" panose="020B0609020204030204" pitchFamily="49" charset="0"/>
              </a:rPr>
              <a:t>ActivityMain</a:t>
            </a:r>
            <a:r>
              <a:rPr lang="ko-KR" altLang="en-US" sz="1600" dirty="0">
                <a:latin typeface="Consolas" panose="020B0609020204030204" pitchFamily="49" charset="0"/>
              </a:rPr>
              <a:t>으로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2" y="4202011"/>
            <a:ext cx="7946995" cy="203530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084" y="5467290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0128448" y="3356992"/>
            <a:ext cx="25636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7258" y="315141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EditText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editText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400" dirty="0">
                <a:latin typeface="Consolas" panose="020B0609020204030204" pitchFamily="49" charset="0"/>
              </a:rPr>
              <a:t>="lowercase"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app:layout_constraintVertical_bias</a:t>
            </a:r>
            <a:r>
              <a:rPr lang="en-US" altLang="ko-KR" sz="1400" dirty="0">
                <a:latin typeface="Consolas" panose="020B0609020204030204" pitchFamily="49" charset="0"/>
              </a:rPr>
              <a:t>="0.9"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string/oepnActivity2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8770" y="1108248"/>
            <a:ext cx="44390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activity_main.xml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ko-KR" altLang="en-US" b="1" dirty="0" smtClean="0">
                <a:sym typeface="Wingdings" panose="05000000000000000000" pitchFamily="2" charset="2"/>
              </a:rPr>
              <a:t>계속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두 번째 액티비티를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ko-KR" altLang="en-US" dirty="0">
                <a:sym typeface="Wingdings" panose="05000000000000000000" pitchFamily="2" charset="2"/>
              </a:rPr>
              <a:t>창의 </a:t>
            </a:r>
            <a:r>
              <a:rPr lang="en-US" altLang="ko-KR" dirty="0">
                <a:sym typeface="Wingdings" panose="05000000000000000000" pitchFamily="2" charset="2"/>
              </a:rPr>
              <a:t>[app]</a:t>
            </a:r>
            <a:r>
              <a:rPr lang="ko-KR" altLang="en-US" dirty="0">
                <a:sym typeface="Wingdings" panose="05000000000000000000" pitchFamily="2" charset="2"/>
              </a:rPr>
              <a:t> 폴더 위에서 우클릭하여 나타난 메뉴에서 </a:t>
            </a:r>
            <a:r>
              <a:rPr lang="en-US" altLang="ko-KR" dirty="0">
                <a:sym typeface="Wingdings" panose="05000000000000000000" pitchFamily="2" charset="2"/>
              </a:rPr>
              <a:t>[New  Activity  </a:t>
            </a:r>
            <a:r>
              <a:rPr lang="en-US" altLang="ko-KR" b="1" dirty="0">
                <a:sym typeface="Wingdings" panose="05000000000000000000" pitchFamily="2" charset="2"/>
              </a:rPr>
              <a:t>Empty Activity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를 선택하여 새로운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 생성을 위한 대화상자를 </a:t>
            </a:r>
            <a:r>
              <a:rPr lang="ko-KR" altLang="en-US" dirty="0" smtClean="0">
                <a:sym typeface="Wingdings" panose="05000000000000000000" pitchFamily="2" charset="2"/>
              </a:rPr>
              <a:t>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레이아웃 이름을 다음과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(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생성된 </a:t>
            </a:r>
            <a:r>
              <a:rPr lang="en-US" altLang="ko-KR" dirty="0" smtClean="0">
                <a:sym typeface="Wingdings" panose="05000000000000000000" pitchFamily="2" charset="2"/>
              </a:rPr>
              <a:t>"_"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삭제하는 것을 추천합니다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b="1" dirty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화면을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하나와 버튼 하나로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80" y="4817665"/>
            <a:ext cx="7757832" cy="1684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3217844"/>
            <a:ext cx="9038983" cy="18673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12024" y="4151513"/>
            <a:ext cx="3384376" cy="285599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984432" y="5805264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686" y="836712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string/openActivity1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="44dp"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400" dirty="0" err="1">
                <a:latin typeface="Consolas" panose="020B0609020204030204" pitchFamily="49" charset="0"/>
              </a:rPr>
              <a:t>center|center_horizontal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50985" y="972480"/>
            <a:ext cx="390363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62" y="1953985"/>
            <a:ext cx="2591170" cy="4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계속 </a:t>
            </a:r>
            <a:r>
              <a:rPr lang="en-US" altLang="ko-KR" b="1" dirty="0">
                <a:sym typeface="Wingdings" panose="05000000000000000000" pitchFamily="2" charset="2"/>
              </a:rPr>
              <a:t>- AndroidManifest.xml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태그가 추가되어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태그의 </a:t>
            </a:r>
            <a:r>
              <a:rPr lang="en-US" altLang="ko-KR" dirty="0" smtClean="0">
                <a:sym typeface="Wingdings" panose="05000000000000000000" pitchFamily="2" charset="2"/>
              </a:rPr>
              <a:t>name </a:t>
            </a:r>
            <a:r>
              <a:rPr lang="ko-KR" altLang="en-US" dirty="0" smtClean="0">
                <a:sym typeface="Wingdings" panose="05000000000000000000" pitchFamily="2" charset="2"/>
              </a:rPr>
              <a:t>속성 값으로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.Activity2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자동으로 추가한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화면을 참고하여 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android:label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parentActivityName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309006" cy="26973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01372" y="3428999"/>
            <a:ext cx="6840760" cy="79208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176120" y="3933056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6019" y="4319518"/>
            <a:ext cx="214193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돌아가기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화살표가 화면 </a:t>
            </a:r>
            <a:endParaRPr lang="en-US" altLang="ko-KR" sz="1400" dirty="0" smtClean="0"/>
          </a:p>
          <a:p>
            <a:r>
              <a:rPr lang="ko-KR" altLang="en-US" sz="1400" dirty="0" smtClean="0"/>
              <a:t>상단에 표시하게 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68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 입력을 받아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전달해야 함으로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클래스 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전역변수로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선언합니다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OnClick()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재정의하며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사용자의 입력을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에 저장하여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호출합니다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955716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2812095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9736" y="6064162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07768" y="5733256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>
                <a:sym typeface="Wingdings" panose="05000000000000000000" pitchFamily="2" charset="2"/>
              </a:rPr>
              <a:t>코딩</a:t>
            </a:r>
            <a:r>
              <a:rPr lang="en-US" altLang="ko-KR" dirty="0">
                <a:sym typeface="Wingdings" panose="05000000000000000000" pitchFamily="2" charset="2"/>
              </a:rPr>
              <a:t>: button click event</a:t>
            </a:r>
            <a:r>
              <a:rPr lang="ko-KR" altLang="en-US" dirty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ko-KR" altLang="en-US" dirty="0">
                <a:latin typeface="Consolas" panose="020B0609020204030204" pitchFamily="49" charset="0"/>
              </a:rPr>
              <a:t>코딩합니다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참조합니다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getIntent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호출하여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가 보낸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찾아냅니다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인텐트에서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찾아낸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"Received:"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붙여서 보여줍니다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메인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액티티비로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돌아가기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버튼에 반응할 수 있도록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클릭되면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현재 액티비티를 끝내는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finish()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883708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finish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41175" y="356888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4526870"/>
            <a:ext cx="448231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 user defined key "</a:t>
            </a:r>
            <a:r>
              <a:rPr lang="en-US" altLang="ko-KR" dirty="0" err="1" smtClean="0"/>
              <a:t>toUpperService</a:t>
            </a:r>
            <a:r>
              <a:rPr lang="en-US" altLang="ko-KR" dirty="0" smtClean="0"/>
              <a:t>" </a:t>
            </a:r>
            <a:br>
              <a:rPr lang="en-US" altLang="ko-KR" dirty="0" smtClean="0"/>
            </a:br>
            <a:r>
              <a:rPr lang="en-US" altLang="ko-KR" dirty="0" smtClean="0"/>
              <a:t>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8588" y="4850035"/>
            <a:ext cx="7254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61" y="1795496"/>
            <a:ext cx="2651725" cy="4595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09" y="1819513"/>
            <a:ext cx="2638916" cy="457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" y="1819513"/>
            <a:ext cx="2638915" cy="4571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90" y="1795496"/>
            <a:ext cx="2621641" cy="4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SampleActivityTwo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파일만 수정하면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다른 이름의 폴더에 </a:t>
            </a:r>
            <a:r>
              <a:rPr lang="ko-KR" altLang="en-US" dirty="0" smtClean="0">
                <a:sym typeface="Wingdings" panose="05000000000000000000" pitchFamily="2" charset="2"/>
              </a:rPr>
              <a:t>복사한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안에 </a:t>
            </a:r>
            <a:r>
              <a:rPr lang="ko-KR" altLang="en-US" dirty="0">
                <a:sym typeface="Wingdings" panose="05000000000000000000" pitchFamily="2" charset="2"/>
              </a:rPr>
              <a:t>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수정하고</a:t>
            </a:r>
            <a:r>
              <a:rPr lang="en-US" altLang="ko-KR" dirty="0" smtClean="0">
                <a:sym typeface="Wingdings" panose="05000000000000000000" pitchFamily="2" charset="2"/>
              </a:rPr>
              <a:t>,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Sync]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ym typeface="Wingdings" panose="05000000000000000000" pitchFamily="2" charset="2"/>
              </a:rPr>
              <a:t>단계와 기능은 같지만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b="1" dirty="0">
                <a:sym typeface="Wingdings" panose="05000000000000000000" pitchFamily="2" charset="2"/>
              </a:rPr>
              <a:t>, onClick </a:t>
            </a:r>
            <a:r>
              <a:rPr lang="ko-KR" altLang="en-US" b="1" dirty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(button)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smtClean="0">
                <a:sym typeface="Wingdings" panose="05000000000000000000" pitchFamily="2" charset="2"/>
              </a:rPr>
              <a:t>OpenActivity2onClick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이름을 명시하고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 메소드를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android:onClick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="openActivity2onClick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string/openActivity2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600" b="1" dirty="0">
                <a:latin typeface="Consolas" panose="020B0609020204030204" pitchFamily="49" charset="0"/>
              </a:rPr>
              <a:t>="false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1736141"/>
            <a:ext cx="338105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/>
              <a:t>activity_main.xml  </a:t>
            </a:r>
            <a:r>
              <a:rPr lang="ko-KR" altLang="en-US" dirty="0" smtClean="0"/>
              <a:t>달라진 부분</a:t>
            </a:r>
            <a:endParaRPr lang="en-US" altLang="ko-KR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591944" y="1920807"/>
            <a:ext cx="792088" cy="2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자동으로 생성되는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연결한다는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파일의 이름은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</a:t>
            </a:r>
            <a:r>
              <a:rPr lang="ko-KR" altLang="en-US" dirty="0" smtClean="0">
                <a:sym typeface="Wingdings" panose="05000000000000000000" pitchFamily="2" charset="2"/>
              </a:rPr>
              <a:t> 없이 다음과 같이 지</a:t>
            </a:r>
            <a:r>
              <a:rPr lang="ko-KR" altLang="en-US" dirty="0">
                <a:sym typeface="Wingdings" panose="05000000000000000000" pitchFamily="2" charset="2"/>
              </a:rPr>
              <a:t>정</a:t>
            </a:r>
            <a:r>
              <a:rPr lang="ko-KR" altLang="en-US" dirty="0" smtClean="0">
                <a:sym typeface="Wingdings" panose="05000000000000000000" pitchFamily="2" charset="2"/>
              </a:rPr>
              <a:t>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ko-KR" altLang="en-US" b="1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과 같은 형식입니다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lang="ko-KR" altLang="en-US" dirty="0" smtClean="0">
                <a:sym typeface="Wingdings" panose="05000000000000000000" pitchFamily="2" charset="2"/>
              </a:rPr>
              <a:t>은 프로젝트 창에 보이는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의미하고</a:t>
            </a:r>
            <a:r>
              <a:rPr lang="en-US" altLang="ko-KR" dirty="0" smtClean="0">
                <a:sym typeface="Wingdings" panose="05000000000000000000" pitchFamily="2" charset="2"/>
              </a:rPr>
              <a:t>, layout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과정을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Inflation </a:t>
            </a:r>
            <a:r>
              <a:rPr lang="ko-KR" altLang="en-US" dirty="0" smtClean="0">
                <a:sym typeface="Wingdings" panose="05000000000000000000" pitchFamily="2" charset="2"/>
              </a:rPr>
              <a:t>이라고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명시된 메소드 </a:t>
            </a:r>
            <a:r>
              <a:rPr lang="en-US" altLang="ko-KR" dirty="0" smtClean="0">
                <a:sym typeface="Wingdings" panose="05000000000000000000" pitchFamily="2" charset="2"/>
              </a:rPr>
              <a:t>openActivity2onClick()</a:t>
            </a:r>
            <a:r>
              <a:rPr lang="ko-KR" altLang="en-US" dirty="0" smtClean="0">
                <a:sym typeface="Wingdings" panose="05000000000000000000" pitchFamily="2" charset="2"/>
              </a:rPr>
              <a:t>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속 안이 아니라 </a:t>
            </a:r>
            <a:r>
              <a:rPr lang="en-US" altLang="ko-KR" dirty="0" smtClean="0">
                <a:sym typeface="Wingdings" panose="05000000000000000000" pitchFamily="2" charset="2"/>
              </a:rPr>
              <a:t>onCreate()</a:t>
            </a:r>
            <a:r>
              <a:rPr lang="ko-KR" altLang="en-US" dirty="0" smtClean="0">
                <a:sym typeface="Wingdings" panose="05000000000000000000" pitchFamily="2" charset="2"/>
              </a:rPr>
              <a:t>와 같은 수준으로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class</a:t>
            </a:r>
            <a:r>
              <a:rPr lang="ko-KR" altLang="en-US" dirty="0" smtClean="0">
                <a:sym typeface="Wingdings" panose="05000000000000000000" pitchFamily="2" charset="2"/>
              </a:rPr>
              <a:t>의 속성의 정의하여 클래스 내부의 모든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메소드들에서</a:t>
            </a:r>
            <a:r>
              <a:rPr lang="ko-KR" altLang="en-US" dirty="0" smtClean="0">
                <a:sym typeface="Wingdings" panose="05000000000000000000" pitchFamily="2" charset="2"/>
              </a:rPr>
              <a:t> 모두 사용할 수 있도록 선언합니다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398" y="2424173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void ...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</a:t>
            </a:r>
            <a:r>
              <a:rPr lang="en-US" altLang="ko-KR" b="1" dirty="0" smtClean="0">
                <a:sym typeface="Wingdings" panose="05000000000000000000" pitchFamily="2" charset="2"/>
              </a:rPr>
              <a:t>/2</a:t>
            </a:r>
            <a:r>
              <a:rPr lang="ko-KR" altLang="en-US" b="1" dirty="0" smtClean="0">
                <a:sym typeface="Wingdings" panose="05000000000000000000" pitchFamily="2" charset="2"/>
              </a:rPr>
              <a:t>단계 결과는 같습니다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32" y="1764662"/>
            <a:ext cx="2631451" cy="4626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26" y="1764661"/>
            <a:ext cx="2690474" cy="4626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848" y="1764661"/>
            <a:ext cx="2659392" cy="46267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4" y="1764211"/>
            <a:ext cx="2671425" cy="46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메인액티비티에서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</a:t>
            </a:r>
            <a:r>
              <a:rPr lang="ko-KR" altLang="en-US" dirty="0">
                <a:sym typeface="Wingdings" panose="05000000000000000000" pitchFamily="2" charset="2"/>
              </a:rPr>
              <a:t>안에 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>
                <a:sym typeface="Wingdings" panose="05000000000000000000" pitchFamily="2" charset="2"/>
              </a:rPr>
              <a:t>Gradle</a:t>
            </a:r>
            <a:r>
              <a:rPr lang="en-US" altLang="ko-KR" dirty="0">
                <a:sym typeface="Wingdings" panose="05000000000000000000" pitchFamily="2" charset="2"/>
              </a:rPr>
              <a:t> Sync]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전체 과정 설명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메시지를 보낼 때</a:t>
            </a:r>
            <a:r>
              <a:rPr lang="en-US" altLang="ko-KR" dirty="0">
                <a:sym typeface="Wingdings" panose="05000000000000000000" pitchFamily="2" charset="2"/>
              </a:rPr>
              <a:t>, Activity2 </a:t>
            </a:r>
            <a:r>
              <a:rPr lang="ko-KR" altLang="en-US" dirty="0">
                <a:sym typeface="Wingdings" panose="05000000000000000000" pitchFamily="2" charset="2"/>
              </a:rPr>
              <a:t>로부터 결과를 받을 것을 기대하며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활성화합니다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textView2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로부터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를 받은  메시지를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동시에 이를 </a:t>
            </a:r>
            <a:r>
              <a:rPr lang="en-US" altLang="ko-KR" dirty="0">
                <a:sym typeface="Wingdings" panose="05000000000000000000" pitchFamily="2" charset="2"/>
              </a:rPr>
              <a:t>Uppercase</a:t>
            </a:r>
            <a:r>
              <a:rPr lang="ko-KR" altLang="en-US" dirty="0">
                <a:sym typeface="Wingdings" panose="05000000000000000000" pitchFamily="2" charset="2"/>
              </a:rPr>
              <a:t>로 변환하여</a:t>
            </a:r>
            <a:r>
              <a:rPr lang="en-US" altLang="ko-KR" dirty="0">
                <a:sym typeface="Wingdings" panose="05000000000000000000" pitchFamily="2" charset="2"/>
              </a:rPr>
              <a:t>, "Sending:"</a:t>
            </a:r>
            <a:r>
              <a:rPr lang="ko-KR" altLang="en-US" dirty="0">
                <a:sym typeface="Wingdings" panose="05000000000000000000" pitchFamily="2" charset="2"/>
              </a:rPr>
              <a:t>과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[MainActivity</a:t>
            </a:r>
            <a:r>
              <a:rPr lang="ko-KR" altLang="en-US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클릭하면</a:t>
            </a:r>
            <a:r>
              <a:rPr lang="en-US" altLang="ko-KR" dirty="0">
                <a:sym typeface="Wingdings" panose="05000000000000000000" pitchFamily="2" charset="2"/>
              </a:rPr>
              <a:t>, Uppercase</a:t>
            </a:r>
            <a:r>
              <a:rPr lang="ko-KR" altLang="en-US" dirty="0">
                <a:sym typeface="Wingdings" panose="05000000000000000000" pitchFamily="2" charset="2"/>
              </a:rPr>
              <a:t>로 변환된 메시지를 돌려보냅니다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발생시킨 이벤트로 활성화된 메소드 </a:t>
            </a:r>
            <a:r>
              <a:rPr lang="en-US" altLang="ko-KR" dirty="0" err="1">
                <a:sym typeface="Wingdings" panose="05000000000000000000" pitchFamily="2" charset="2"/>
              </a:rPr>
              <a:t>onActivityResult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를 구현하며 </a:t>
            </a:r>
            <a:r>
              <a:rPr lang="en-US" altLang="ko-KR" dirty="0">
                <a:sym typeface="Wingdings" panose="05000000000000000000" pitchFamily="2" charset="2"/>
              </a:rPr>
              <a:t>intent </a:t>
            </a:r>
            <a:r>
              <a:rPr lang="ko-KR" altLang="en-US" dirty="0">
                <a:sym typeface="Wingdings" panose="05000000000000000000" pitchFamily="2" charset="2"/>
              </a:rPr>
              <a:t>안에 담겨온 메시지를 꺼내서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메인액티비티에서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sym typeface="Wingdings" panose="05000000000000000000" pitchFamily="2" charset="2"/>
              </a:rPr>
              <a:t>에도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en-US" altLang="ko-KR" b="1" dirty="0" smtClean="0"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199831" cy="190516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812884" y="3775030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836326"/>
            <a:ext cx="8100762" cy="169940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28248" y="5550967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띄우는 코딩을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받을 수 있는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여기에 선언된 상수 </a:t>
            </a:r>
            <a:r>
              <a:rPr lang="en-US" altLang="ko-KR" b="1" dirty="0" smtClean="0">
                <a:sym typeface="Wingdings" panose="05000000000000000000" pitchFamily="2" charset="2"/>
              </a:rPr>
              <a:t>REQUEST_CODE_MENU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를 띄울 때 보낼 요청 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 값 </a:t>
            </a:r>
            <a:r>
              <a:rPr lang="en-US" altLang="ko-KR" dirty="0" smtClean="0">
                <a:sym typeface="Wingdings" panose="05000000000000000000" pitchFamily="2" charset="2"/>
              </a:rPr>
              <a:t>101 </a:t>
            </a:r>
            <a:r>
              <a:rPr lang="ko-KR" altLang="en-US" dirty="0" smtClean="0">
                <a:sym typeface="Wingdings" panose="05000000000000000000" pitchFamily="2" charset="2"/>
              </a:rPr>
              <a:t>같은 마음대로 정해도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중복되지 않도록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값은 나중에 새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응답을 받을 때 다시 전달 받을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이런 방식으로 어떤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온 응답인지 구분할 수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 눌렸을 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객체</a:t>
            </a:r>
            <a:r>
              <a:rPr lang="ko-KR" altLang="en-US" dirty="0" smtClean="0">
                <a:sym typeface="Wingdings" panose="05000000000000000000" pitchFamily="2" charset="2"/>
              </a:rPr>
              <a:t>를 하나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컨텍스트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대개 </a:t>
            </a:r>
            <a:r>
              <a:rPr lang="en-US" altLang="ko-KR" dirty="0" smtClean="0">
                <a:sym typeface="Wingdings" panose="05000000000000000000" pitchFamily="2" charset="2"/>
              </a:rPr>
              <a:t>this </a:t>
            </a:r>
            <a:r>
              <a:rPr lang="ko-KR" altLang="en-US" dirty="0" smtClean="0">
                <a:sym typeface="Wingdings" panose="05000000000000000000" pitchFamily="2" charset="2"/>
              </a:rPr>
              <a:t>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이벤트 처리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this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로는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이 앱의 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 참조를 구해서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19936" y="3161011"/>
            <a:ext cx="343395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res/activity_main.xml </a:t>
            </a:r>
            <a:r>
              <a:rPr lang="ko-KR" altLang="en-US" sz="1400" dirty="0" smtClean="0"/>
              <a:t>객체화 하고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button, </a:t>
            </a:r>
            <a:r>
              <a:rPr lang="en-US" altLang="ko-KR" sz="1400" dirty="0" err="1" smtClean="0"/>
              <a:t>editText</a:t>
            </a:r>
            <a:r>
              <a:rPr lang="en-US" altLang="ko-KR" sz="1400" dirty="0" smtClean="0"/>
              <a:t>, textView2 </a:t>
            </a:r>
            <a:r>
              <a:rPr lang="ko-KR" altLang="en-US" sz="1400" dirty="0" smtClean="0"/>
              <a:t>참조 구하기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049357" y="4256392"/>
            <a:ext cx="359585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전달할 </a:t>
            </a:r>
            <a:r>
              <a:rPr lang="en-US" altLang="ko-KR" sz="1400" dirty="0" err="1" smtClean="0"/>
              <a:t>initent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메시지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"</a:t>
            </a:r>
            <a:r>
              <a:rPr lang="en-US" altLang="ko-KR" sz="1400" dirty="0" err="1" smtClean="0"/>
              <a:t>toUpperService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로 함께 저장합니다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43837" y="4860278"/>
            <a:ext cx="35843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startActivity</a:t>
            </a:r>
            <a:r>
              <a:rPr lang="ko-KR" altLang="en-US" sz="1400" dirty="0" smtClean="0"/>
              <a:t>가 아니라 </a:t>
            </a:r>
            <a:endParaRPr lang="en-US" altLang="ko-KR" sz="1400" dirty="0" smtClean="0"/>
          </a:p>
          <a:p>
            <a:r>
              <a:rPr lang="en-US" altLang="ko-KR" sz="1400" dirty="0" smtClean="0"/>
              <a:t>startActivityForResult()</a:t>
            </a:r>
            <a:r>
              <a:rPr lang="ko-KR" altLang="en-US" sz="1400" dirty="0" smtClean="0"/>
              <a:t>를 호출합니다</a:t>
            </a:r>
            <a:r>
              <a:rPr lang="en-US" altLang="ko-KR" sz="1400" dirty="0" smtClean="0"/>
              <a:t>. 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7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getIntent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received = </a:t>
            </a:r>
            <a:r>
              <a:rPr lang="en-US" altLang="ko-KR" sz="1400" dirty="0" err="1">
                <a:latin typeface="Consolas" panose="020B0609020204030204" pitchFamily="49" charset="0"/>
              </a:rPr>
              <a:t>intent.getStringExtra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400" dirty="0">
                <a:latin typeface="Consolas" panose="020B0609020204030204" pitchFamily="49" charset="0"/>
              </a:rPr>
              <a:t>("Received: " + received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sending = </a:t>
            </a:r>
            <a:r>
              <a:rPr lang="en-US" altLang="ko-KR" sz="1400" dirty="0" err="1">
                <a:latin typeface="Consolas" panose="020B0609020204030204" pitchFamily="49" charset="0"/>
              </a:rPr>
              <a:t>received.toUpperCase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textView2.setText</a:t>
            </a:r>
            <a:r>
              <a:rPr lang="en-US" altLang="ko-KR" sz="1400" dirty="0">
                <a:latin typeface="Consolas" panose="020B0609020204030204" pitchFamily="49" charset="0"/>
              </a:rPr>
              <a:t>("Sending: " + sending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 이제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다음 실습을 계속하십시오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다 끝난 것인가요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빠졌나요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응답을 아직 처리하지 않았습니다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메시지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응답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처리하기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커서를 둔 상태에서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팝업 메뉴가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Generate  Override Methods …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Cntl+O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부모 클래스인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와 그 외 상속받은 클래스들이 가지고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중에 </a:t>
            </a:r>
            <a:r>
              <a:rPr lang="en-US" altLang="ko-KR" b="1" dirty="0" err="1">
                <a:sym typeface="Wingdings" panose="05000000000000000000" pitchFamily="2" charset="2"/>
              </a:rPr>
              <a:t>onActivityResult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재정의</a:t>
            </a:r>
            <a:r>
              <a:rPr lang="en-US" altLang="ko-KR" dirty="0">
                <a:sym typeface="Wingdings" panose="05000000000000000000" pitchFamily="2" charset="2"/>
              </a:rPr>
              <a:t>(Override)</a:t>
            </a:r>
            <a:r>
              <a:rPr lang="ko-KR" altLang="en-US" dirty="0">
                <a:sym typeface="Wingdings" panose="05000000000000000000" pitchFamily="2" charset="2"/>
              </a:rPr>
              <a:t>해서 우리가 원하는 것을 하게 하려는 </a:t>
            </a:r>
            <a:r>
              <a:rPr lang="ko-KR" altLang="en-US" dirty="0" smtClean="0">
                <a:sym typeface="Wingdings" panose="05000000000000000000" pitchFamily="2" charset="2"/>
              </a:rPr>
              <a:t>겁니다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찾아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outline</a:t>
            </a:r>
            <a:r>
              <a:rPr lang="ko-KR" altLang="en-US" dirty="0" smtClean="0">
                <a:sym typeface="Wingdings" panose="05000000000000000000" pitchFamily="2" charset="2"/>
              </a:rPr>
              <a:t>이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다음 코드를 삽입하십시오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 에 추가할 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셋째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Intent data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전달받은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자료를 제공 받습니다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자료를 교환하는 가장 간단한 방식은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Key: Value </a:t>
            </a:r>
            <a:r>
              <a:rPr lang="ko-KR" altLang="en-US" dirty="0" smtClean="0">
                <a:sym typeface="Wingdings" panose="05000000000000000000" pitchFamily="2" charset="2"/>
              </a:rPr>
              <a:t>쌍으로 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읽을 때도 물론 같은 방법으로 즉 </a:t>
            </a:r>
            <a:r>
              <a:rPr lang="en-US" altLang="ko-KR" dirty="0" smtClean="0"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sym typeface="Wingdings" panose="05000000000000000000" pitchFamily="2" charset="2"/>
              </a:rPr>
              <a:t>를 사용해서 읽어야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Intent data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data);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 == REQUEST_CODE_MENU)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"requestCode: </a:t>
            </a:r>
            <a:r>
              <a:rPr lang="en-US" altLang="ko-KR" sz="1600" dirty="0">
                <a:latin typeface="Consolas" panose="020B0609020204030204" pitchFamily="49" charset="0"/>
              </a:rPr>
              <a:t>" + requestCode +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resultCode</a:t>
            </a:r>
            <a:r>
              <a:rPr lang="en-US" altLang="ko-KR" sz="1600" dirty="0" smtClean="0">
                <a:latin typeface="Consolas" panose="020B0609020204030204" pitchFamily="49" charset="0"/>
              </a:rPr>
              <a:t>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item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data.getStringExtra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textView3.setText("Received: " + item);    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삭제한 후 버튼 하나를 새로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다음에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아래의 코드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ym typeface="Wingdings" panose="05000000000000000000" pitchFamily="2" charset="2"/>
              </a:rPr>
              <a:t>버튼을 찾아 변수에 할당하고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637246"/>
            <a:ext cx="11365852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(new </a:t>
            </a:r>
            <a:r>
              <a:rPr lang="en-US" altLang="ko-KR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public </a:t>
            </a:r>
            <a:r>
              <a:rPr lang="en-US" altLang="ko-KR" dirty="0">
                <a:latin typeface="Consolas" panose="020B0609020204030204" pitchFamily="49" charset="0"/>
              </a:rPr>
              <a:t>void onClick(View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</a:t>
            </a:r>
            <a:r>
              <a:rPr lang="en-US" altLang="ko-KR" dirty="0" err="1" smtClean="0">
                <a:latin typeface="Consolas" panose="020B0609020204030204" pitchFamily="49" charset="0"/>
              </a:rPr>
              <a:t>getApplicationContext</a:t>
            </a:r>
            <a:r>
              <a:rPr lang="en-US" altLang="ko-KR" dirty="0">
                <a:latin typeface="Consolas" panose="020B0609020204030204" pitchFamily="49" charset="0"/>
              </a:rPr>
              <a:t>(), </a:t>
            </a:r>
            <a:r>
              <a:rPr lang="en-US" altLang="ko-KR" dirty="0" smtClean="0">
                <a:latin typeface="Consolas" panose="020B0609020204030204" pitchFamily="49" charset="0"/>
              </a:rPr>
              <a:t>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>
                <a:sym typeface="Wingdings" panose="05000000000000000000" pitchFamily="2" charset="2"/>
              </a:rPr>
              <a:t>SampleActivity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만듭니다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프로젝트 복사에 </a:t>
            </a:r>
            <a:r>
              <a:rPr lang="ko-KR" altLang="en-US" dirty="0" smtClean="0">
                <a:sym typeface="Wingdings" panose="05000000000000000000" pitchFamily="2" charset="2"/>
              </a:rPr>
              <a:t>따른 </a:t>
            </a:r>
            <a:r>
              <a:rPr lang="ko-KR" altLang="en-US" dirty="0" err="1" smtClean="0">
                <a:sym typeface="Wingdings" panose="05000000000000000000" pitchFamily="2" charset="2"/>
              </a:rPr>
              <a:t>팔요한</a:t>
            </a:r>
            <a:r>
              <a:rPr lang="ko-KR" altLang="en-US" dirty="0" smtClean="0">
                <a:sym typeface="Wingdings" panose="05000000000000000000" pitchFamily="2" charset="2"/>
              </a:rPr>
              <a:t> 절차를 </a:t>
            </a:r>
            <a:r>
              <a:rPr lang="ko-KR" altLang="en-US" dirty="0">
                <a:sym typeface="Wingdings" panose="05000000000000000000" pitchFamily="2" charset="2"/>
              </a:rPr>
              <a:t>실행하십시오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리소스 폴더를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전환에 사용할 애니메이션 파일을 저장합니다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 </a:t>
            </a:r>
            <a:r>
              <a:rPr lang="ko-KR" altLang="en-US" dirty="0" smtClean="0">
                <a:sym typeface="Wingdings" panose="05000000000000000000" pitchFamily="2" charset="2"/>
              </a:rPr>
              <a:t>폴더 위에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Directory]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입력하여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Animation Resource File]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slide_in_left.xml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내용을 다음과 같이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같은 방법으로 나머지 파일들도 다음과 같이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647" y="3789040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="-100</a:t>
            </a:r>
            <a:r>
              <a:rPr lang="en-US" altLang="ko-KR" dirty="0" smtClean="0">
                <a:latin typeface="Consolas" panose="020B0609020204030204" pitchFamily="49" charset="0"/>
              </a:rPr>
              <a:t>%"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2264" y="3666621"/>
            <a:ext cx="265329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/app/res/slide_in_left.xml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="100%"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="0%"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2649653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="-100%"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2781531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/app/res/slide_in_right.xml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2578266"/>
            <a:ext cx="288412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/app/res/slide_out_left.xml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47394" y="4463685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="100%"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56238" y="4427313"/>
            <a:ext cx="2943434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/app/res/slide_out_right.xml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en-US" altLang="ko-KR" dirty="0" smtClean="0">
                <a:sym typeface="Wingdings" panose="05000000000000000000" pitchFamily="2" charset="2"/>
              </a:rPr>
              <a:t>animation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하는 과정의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애니매이션은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코드로 완성한 후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로 갈 때에 화면전환 </a:t>
            </a:r>
            <a:r>
              <a:rPr lang="en-US" altLang="ko-KR" dirty="0" smtClean="0">
                <a:sym typeface="Wingdings" panose="05000000000000000000" pitchFamily="2" charset="2"/>
              </a:rPr>
              <a:t>sliding </a:t>
            </a:r>
            <a:r>
              <a:rPr lang="ko-KR" altLang="en-US" dirty="0" smtClean="0">
                <a:sym typeface="Wingdings" panose="05000000000000000000" pitchFamily="2" charset="2"/>
              </a:rPr>
              <a:t>애니메이션을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 방식으로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것을 부분을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문제점을 찾으십시오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9270" y="1988840"/>
            <a:ext cx="111498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startActivityForResult(intent, REQUEST_CODE_MENU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b="1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R.anim.slide_in_right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R.anim.slide_out_left</a:t>
            </a:r>
            <a:r>
              <a:rPr lang="en-US" altLang="ko-KR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270" y="4365104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latin typeface="Consolas" panose="020B0609020204030204" pitchFamily="49" charset="0"/>
              </a:rPr>
              <a:t>setResult</a:t>
            </a:r>
            <a:r>
              <a:rPr lang="en-US" altLang="ko-KR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 smtClean="0">
                <a:latin typeface="Consolas" panose="020B0609020204030204" pitchFamily="49" charset="0"/>
              </a:rPr>
              <a:t>(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R.anim.slide_in_left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b="1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1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앱의 모든 화면들 간에 이런 애니메이션을 추가하기가 힘들 때는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앱의 스타일 자체를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901112"/>
            <a:ext cx="11248112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&lt;!-- Base application theme.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</a:t>
            </a:r>
            <a:r>
              <a:rPr lang="en-US" altLang="ko-KR" sz="1600" dirty="0">
                <a:latin typeface="Consolas" panose="020B0609020204030204" pitchFamily="49" charset="0"/>
              </a:rPr>
              <a:t>" parent="</a:t>
            </a:r>
            <a:r>
              <a:rPr lang="en-US" altLang="ko-KR" sz="1600" dirty="0" err="1">
                <a:latin typeface="Consolas" panose="020B0609020204030204" pitchFamily="49" charset="0"/>
              </a:rPr>
              <a:t>Theme.AppCompat.Light.DarkActionBar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&lt;!-- Customize your theme here.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android:windowAnimationStyle</a:t>
            </a:r>
            <a:r>
              <a:rPr lang="en-US" altLang="ko-KR" sz="1600" dirty="0">
                <a:latin typeface="Consolas" panose="020B0609020204030204" pitchFamily="49" charset="0"/>
              </a:rPr>
              <a:t>"&gt;@style/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" parent="@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android:style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Animation.Activity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39416" y="4309996"/>
            <a:ext cx="10081120" cy="151216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9416" y="3689793"/>
            <a:ext cx="10081120" cy="218543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</a:t>
            </a:r>
            <a:r>
              <a:rPr lang="ko-KR" altLang="en-US" dirty="0" smtClean="0">
                <a:sym typeface="Wingdings" panose="05000000000000000000" pitchFamily="2" charset="2"/>
              </a:rPr>
              <a:t>색다른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외부 라이브러리를 이용하기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Module.app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"Sync Now"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"Sync Now" 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너무 낮다는 오류가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Moudle.app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파일에서 더 높은 버전 넘버로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19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/res/values/styles.xml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다음과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투명한</a:t>
            </a:r>
            <a:r>
              <a:rPr lang="en-US" altLang="ko-KR" dirty="0" smtClean="0">
                <a:sym typeface="Wingdings" panose="05000000000000000000" pitchFamily="2" charset="2"/>
              </a:rPr>
              <a:t>" style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1585785"/>
            <a:ext cx="1124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implementation 'com.r0adkll:slidableactivity:2.1.0'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00" y="412705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android:windowIsTranslucent</a:t>
            </a:r>
            <a:r>
              <a:rPr lang="en-US" altLang="ko-KR" sz="1600" dirty="0">
                <a:latin typeface="Consolas" panose="020B0609020204030204" pitchFamily="49" charset="0"/>
              </a:rPr>
              <a:t>"&gt;true&lt;/item&gt;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android:windowBackground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/transparent&lt;/item&gt;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196" y="2104413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/app/AndroidManifest.xml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레이아웃에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색을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ko-KR" altLang="en-US" dirty="0" smtClean="0">
                <a:sym typeface="Wingdings" panose="05000000000000000000" pitchFamily="2" charset="2"/>
              </a:rPr>
              <a:t>음 한 줄을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4279" y="2893644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schemas.android.com/tools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cardview_light_background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40" y="513370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Slidr.attach</a:t>
            </a:r>
            <a:r>
              <a:rPr lang="en-US" altLang="ko-KR" sz="1600" dirty="0">
                <a:latin typeface="Consolas" panose="020B0609020204030204" pitchFamily="49" charset="0"/>
              </a:rPr>
              <a:t>(this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279" y="3965721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279" y="6204042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1" y="1450326"/>
            <a:ext cx="2871760" cy="50714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8998" y="1268760"/>
            <a:ext cx="1124811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 &lt;activity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android:name=".Activity2"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600" dirty="0">
                <a:latin typeface="Consolas" panose="020B0609020204030204" pitchFamily="49" charset="0"/>
              </a:rPr>
              <a:t>="@style/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8998" y="1844824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android.content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안에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구성요소 간에 </a:t>
            </a:r>
            <a:r>
              <a:rPr lang="ko-KR" altLang="en-US" b="1" dirty="0" smtClean="0">
                <a:sym typeface="Wingdings" panose="05000000000000000000" pitchFamily="2" charset="2"/>
              </a:rPr>
              <a:t>작업 수행을 위한 정보를 전달합니다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다른 앱 구성 요소에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전달할 수 있는 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startService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en-US" altLang="ko-KR" dirty="0" err="1" smtClean="0">
                <a:sym typeface="Wingdings" panose="05000000000000000000" pitchFamily="2" charset="2"/>
              </a:rPr>
              <a:t>bindService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broadcastIntent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기본 구성 요소는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액션</a:t>
            </a:r>
            <a:r>
              <a:rPr lang="en-US" altLang="ko-KR" b="1" dirty="0" smtClean="0">
                <a:sym typeface="Wingdings" panose="05000000000000000000" pitchFamily="2" charset="2"/>
              </a:rPr>
              <a:t>(action)'</a:t>
            </a:r>
            <a:r>
              <a:rPr lang="ko-KR" altLang="en-US" b="1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(Data)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액션은 수행할 기능이고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데이터는 액션이 수행될 대상의 데이터를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대표적 액션으로 </a:t>
            </a:r>
            <a:r>
              <a:rPr lang="en-US" altLang="ko-KR" dirty="0" smtClean="0">
                <a:sym typeface="Wingdings" panose="05000000000000000000" pitchFamily="2" charset="2"/>
              </a:rPr>
              <a:t>ACTION_VIEW, ACTION_EDIT </a:t>
            </a:r>
            <a:r>
              <a:rPr lang="ko-KR" altLang="en-US" dirty="0" smtClean="0">
                <a:sym typeface="Wingdings" panose="05000000000000000000" pitchFamily="2" charset="2"/>
              </a:rPr>
              <a:t>등이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ACTION_VIEW</a:t>
            </a:r>
            <a:r>
              <a:rPr lang="ko-KR" altLang="en-US" dirty="0" smtClean="0">
                <a:sym typeface="Wingdings" panose="05000000000000000000" pitchFamily="2" charset="2"/>
              </a:rPr>
              <a:t>와 함께 데이터로 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주소를 전달하면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단말에서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웹브라우저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화면이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띄어주는</a:t>
            </a:r>
            <a:r>
              <a:rPr lang="ko-KR" altLang="en-US" dirty="0" smtClean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>
                <a:sym typeface="Wingdings" panose="05000000000000000000" pitchFamily="2" charset="2"/>
              </a:rPr>
              <a:t>인텐트를</a:t>
            </a:r>
            <a:r>
              <a:rPr lang="ko-KR" altLang="en-US" dirty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띄어주는</a:t>
            </a:r>
            <a:r>
              <a:rPr lang="ko-KR" altLang="en-US" dirty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58118"/>
              </p:ext>
            </p:extLst>
          </p:nvPr>
        </p:nvGraphicFramePr>
        <p:xfrm>
          <a:off x="551384" y="1484784"/>
          <a:ext cx="1114982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3632785716"/>
                    </a:ext>
                  </a:extLst>
                </a:gridCol>
                <a:gridCol w="6469308">
                  <a:extLst>
                    <a:ext uri="{9D8B030D-6E8A-4147-A177-3AD203B41FA5}">
                      <a16:colId xmlns:a16="http://schemas.microsoft.com/office/drawing/2014/main" val="358115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ACTION_DIAL tel:01012349876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3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ACTION_VIEW tel:01012349876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URI </a:t>
                      </a:r>
                      <a:r>
                        <a:rPr lang="ko-KR" altLang="en-US" sz="1600" dirty="0" smtClean="0"/>
                        <a:t>값의 유형에 따라 </a:t>
                      </a:r>
                      <a:r>
                        <a:rPr lang="en-US" altLang="ko-KR" sz="1600" dirty="0" smtClean="0"/>
                        <a:t>VIEW </a:t>
                      </a:r>
                      <a:r>
                        <a:rPr lang="ko-KR" altLang="en-US" sz="1600" dirty="0" smtClean="0"/>
                        <a:t>액션이 다른 기능을 수행함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1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content://contacts/people/2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데이터베이스에 있는 정보 중에서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값이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인 정보를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편집하기 위한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1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데이터베이스를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7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앱이 잘 실행되는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호출하는 </a:t>
            </a:r>
            <a:r>
              <a:rPr lang="ko-KR" altLang="en-US" dirty="0" smtClean="0">
                <a:sym typeface="Wingdings" panose="05000000000000000000" pitchFamily="2" charset="2"/>
              </a:rPr>
              <a:t>코드 다음으로 옮기십시오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다음과 같이 앱이 중지됩니다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이유는 바로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객체화되지</a:t>
            </a:r>
            <a:r>
              <a:rPr lang="ko-KR" altLang="en-US" dirty="0" smtClean="0">
                <a:sym typeface="Wingdings" panose="05000000000000000000" pitchFamily="2" charset="2"/>
              </a:rPr>
              <a:t> 않은 버튼 객체를 참조하려고 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오류가 발생하면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창에 빨간색 오류 로그가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3212976"/>
            <a:ext cx="1648108" cy="326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44" y="3212976"/>
            <a:ext cx="1627032" cy="32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다음은 인텐트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</a:t>
            </a:r>
            <a:r>
              <a:rPr lang="ko-KR" altLang="en-US" b="1" dirty="0" smtClean="0">
                <a:sym typeface="Wingdings" panose="05000000000000000000" pitchFamily="2" charset="2"/>
              </a:rPr>
              <a:t>액션과 데이터</a:t>
            </a:r>
            <a:r>
              <a:rPr lang="ko-KR" altLang="en-US" dirty="0" smtClean="0">
                <a:sym typeface="Wingdings" panose="05000000000000000000" pitchFamily="2" charset="2"/>
              </a:rPr>
              <a:t>를 인수로 하여 만들 수도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인텐트나</a:t>
            </a:r>
            <a:r>
              <a:rPr lang="ko-KR" altLang="en-US" dirty="0" smtClean="0">
                <a:sym typeface="Wingdings" panose="05000000000000000000" pitchFamily="2" charset="2"/>
              </a:rPr>
              <a:t> 클래스 객체를 인수로 하여 만들기도 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Intent(intent o)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 [,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])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, 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0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인텐트와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암시적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객체나 컴포넌트 이름을 지정하여 호출할 대상을 확실히 알 수 있는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암시적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데이터는 지정하긴 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대상이 달라질 수 있는 경우이며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 외에 여러 가지 속성을 가지고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범주</a:t>
            </a:r>
            <a:r>
              <a:rPr lang="en-US" altLang="ko-KR" b="1" dirty="0" smtClean="0">
                <a:sym typeface="Wingdings" panose="05000000000000000000" pitchFamily="2" charset="2"/>
              </a:rPr>
              <a:t>(Category)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액션이 실행되는데 필요한 추가적인 정보를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CATEGORY_LAUNCHER </a:t>
            </a:r>
            <a:r>
              <a:rPr lang="ko-KR" altLang="en-US" dirty="0" smtClean="0">
                <a:sym typeface="Wingdings" panose="05000000000000000000" pitchFamily="2" charset="2"/>
              </a:rPr>
              <a:t>는 화면 상위 앱으로 설치된 앱들의 목록을 보여주는 어플리케이션 </a:t>
            </a:r>
            <a:r>
              <a:rPr lang="ko-KR" altLang="en-US" dirty="0" err="1" smtClean="0">
                <a:sym typeface="Wingdings" panose="05000000000000000000" pitchFamily="2" charset="2"/>
              </a:rPr>
              <a:t>런처</a:t>
            </a:r>
            <a:r>
              <a:rPr lang="en-US" altLang="ko-KR" dirty="0" smtClean="0">
                <a:sym typeface="Wingdings" panose="05000000000000000000" pitchFamily="2" charset="2"/>
              </a:rPr>
              <a:t>(Launcher)</a:t>
            </a:r>
            <a:r>
              <a:rPr lang="ko-KR" altLang="en-US" dirty="0" smtClean="0">
                <a:sym typeface="Wingdings" panose="05000000000000000000" pitchFamily="2" charset="2"/>
              </a:rPr>
              <a:t>화면에 이 앱을 보여주어야 한다는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타입</a:t>
            </a:r>
            <a:r>
              <a:rPr lang="en-US" altLang="ko-KR" b="1" dirty="0" smtClean="0">
                <a:sym typeface="Wingdings" panose="05000000000000000000" pitchFamily="2" charset="2"/>
              </a:rPr>
              <a:t>(Type)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들어가는 데이터의 </a:t>
            </a:r>
            <a:r>
              <a:rPr lang="en-US" altLang="ko-KR" dirty="0" smtClean="0">
                <a:sym typeface="Wingdings" panose="05000000000000000000" pitchFamily="2" charset="2"/>
              </a:rPr>
              <a:t>MINE </a:t>
            </a:r>
            <a:r>
              <a:rPr lang="ko-KR" altLang="en-US" dirty="0" smtClean="0">
                <a:sym typeface="Wingdings" panose="05000000000000000000" pitchFamily="2" charset="2"/>
              </a:rPr>
              <a:t>타입을 명시적으로 기정합니다 </a:t>
            </a:r>
            <a:br>
              <a:rPr lang="ko-KR" altLang="en-US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컴포넌트</a:t>
            </a:r>
            <a:r>
              <a:rPr lang="en-US" altLang="ko-KR" b="1" dirty="0" smtClean="0">
                <a:sym typeface="Wingdings" panose="05000000000000000000" pitchFamily="2" charset="2"/>
              </a:rPr>
              <a:t>(Component)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사용될 </a:t>
            </a:r>
            <a:r>
              <a:rPr lang="en-US" altLang="ko-KR" dirty="0" smtClean="0">
                <a:sym typeface="Wingdings" panose="05000000000000000000" pitchFamily="2" charset="2"/>
              </a:rPr>
              <a:t>component 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 명시적으로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err="1" smtClean="0">
                <a:sym typeface="Wingdings" panose="05000000000000000000" pitchFamily="2" charset="2"/>
              </a:rPr>
              <a:t>부가데이터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(Extra Data)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정보를 넣을 수 있도록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(Bundle)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담고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이메일을 보내는 액션이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이메일에 들어갈 제목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 등을 부가 데이터로 넣어 전달해야 이메일 앱이 그 데이터를 받아 처리할 수 있습니다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77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400256" y="4365104"/>
            <a:ext cx="2520280" cy="2161316"/>
          </a:xfrm>
          <a:prstGeom prst="round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액티비티는 액티비티 매니저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Manager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객체에 의해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액티비티 스택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Stack</a:t>
            </a:r>
            <a:r>
              <a:rPr lang="en-US" altLang="ko-KR" dirty="0" smtClean="0">
                <a:sym typeface="Wingdings" panose="05000000000000000000" pitchFamily="2" charset="2"/>
              </a:rPr>
              <a:t>)'</a:t>
            </a:r>
            <a:r>
              <a:rPr lang="ko-KR" altLang="en-US" dirty="0" smtClean="0">
                <a:sym typeface="Wingdings" panose="05000000000000000000" pitchFamily="2" charset="2"/>
              </a:rPr>
              <a:t>으로 관리됩니다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스택은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쌓아두었다가 가장 위의 액티비티가 없어지면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 액티비티가 다시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등록하면 그 액티비티는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이전에 사용하던 액티비티는 스택에 저장되고 새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여러 번 실행한다면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액티비티가 여러 개 스택에 저장되어 리소스 낭비가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해결할 수 있도록 도와주는 것이 바로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들인데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en-US" altLang="ko-KR" dirty="0" smtClean="0">
                <a:sym typeface="Wingdings" panose="05000000000000000000" pitchFamily="2" charset="2"/>
              </a:rPr>
              <a:t>_ACTIVITY_SINGLE_TOP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FLAG_ACTIVITY_NO_HISTORY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FLAG_ACTIVITY_CLEAR_TOP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4792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새로운 액티비티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8828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실행 액티비티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7392144" y="3262611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89412" y="291436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63132" y="2708920"/>
            <a:ext cx="521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화면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8288" y="452583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이전 실행 액티비티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98269" y="5013714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n - 1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8269" y="59492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9438220" y="5372413"/>
            <a:ext cx="444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...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92344" y="3478635"/>
            <a:ext cx="0" cy="88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255869" y="3812412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정지</a:t>
            </a:r>
            <a:r>
              <a:rPr lang="en-US" altLang="ko-KR" sz="1400" dirty="0" smtClean="0">
                <a:solidFill>
                  <a:srgbClr val="C00000"/>
                </a:solidFill>
              </a:rPr>
              <a:t>/</a:t>
            </a:r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4824" y="3817489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재실행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0063132" y="3472899"/>
            <a:ext cx="0" cy="8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198485" y="5486031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액티비티 스택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3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FLAG_ACTIVITY_SINGLE_TOP</a:t>
            </a:r>
            <a:r>
              <a:rPr lang="ko-KR" altLang="en-US" dirty="0">
                <a:sym typeface="Wingdings" panose="05000000000000000000" pitchFamily="2" charset="2"/>
              </a:rPr>
              <a:t> 플래그는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생성할 때 이미 생성된 액티비티가 있으면 그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그대로 사용하라는 플래그입니다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보이는 액티비티가 새로 만들어지지 않고 기존에 있는 것이 보인다면 시스템에서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어떻게 전달받을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부모 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액티비티</a:t>
            </a:r>
            <a:r>
              <a:rPr lang="ko-KR" altLang="en-US" dirty="0" err="1" smtClean="0">
                <a:sym typeface="Wingdings" panose="05000000000000000000" pitchFamily="2" charset="2"/>
              </a:rPr>
              <a:t>라고</a:t>
            </a:r>
            <a:r>
              <a:rPr lang="ko-KR" altLang="en-US" dirty="0" smtClean="0">
                <a:sym typeface="Wingdings" panose="05000000000000000000" pitchFamily="2" charset="2"/>
              </a:rPr>
              <a:t> 부른다면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새로 만들어진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재사용된다면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액티비티의 </a:t>
            </a:r>
            <a:r>
              <a:rPr lang="en-US" altLang="ko-KR" b="1" dirty="0" smtClean="0">
                <a:sym typeface="Wingdings" panose="05000000000000000000" pitchFamily="2" charset="2"/>
              </a:rPr>
              <a:t>onCreate()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b="1" dirty="0" smtClean="0">
                <a:sym typeface="Wingdings" panose="05000000000000000000" pitchFamily="2" charset="2"/>
              </a:rPr>
              <a:t> 호출되지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 새로 시작하는 액티비티에서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전달받아 처리하는 방법이 따로 있어야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재정의하면 액티비티가 새로 만들어지지 않았을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객체만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요약 정리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만들어져 있는 액티비티를 다시 띄울 때 인텐트 처리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때는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를 재정의해서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이미 객체로 만들어져 있을 때 시스템으로부터 자동으로 호출되며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public void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(Intent intent)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4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FLAG_ACTIVITY_NO_HISTORY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처음 이후에 실행된 액티비티는 액티비티 스택에 추가되지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플래그가 설정되지 않은 경우에는 이전에 실행되었던 액티비티가 스택에 추가되므로 시스템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키를 누르면 이전의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플래그를 사용하면 항상 맨 처음에 실행되었던 액티비티가 바로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발생하여 사용자에게 한 번 알림 화면을 보여주고 싶을 때 유용합니다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알림 화면은 한 번만 보여주면 되므로 여러 번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발생하더라도 그 화면만 한 번 보여주는 형태로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FLAG_ACTIVITY_CLEAR_TOP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플래그를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액티비티 위에 있는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액티비트를</a:t>
            </a:r>
            <a:r>
              <a:rPr lang="ko-KR" altLang="en-US" dirty="0" smtClean="0">
                <a:sym typeface="Wingdings" panose="05000000000000000000" pitchFamily="2" charset="2"/>
              </a:rPr>
              <a:t> 모두 </a:t>
            </a:r>
            <a:r>
              <a:rPr lang="ko-KR" altLang="en-US" dirty="0" err="1" smtClean="0">
                <a:sym typeface="Wingdings" panose="05000000000000000000" pitchFamily="2" charset="2"/>
              </a:rPr>
              <a:t>종료시킵니다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홈 화면과 같이 다른 액티비티보다 항상 우선하는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만약 홈 화면이 여러 개 있는 것이 아니라 하나만 만들어 지는 것으로 하고 싶을 때 </a:t>
            </a:r>
            <a:r>
              <a:rPr lang="en-US" altLang="ko-KR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플래그와 함께 설정하면 항상 하나의 객체가 메모리에 존재하면서 그 상위의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모두 종료시킬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액티비티에서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dirty="0" smtClean="0">
                <a:sym typeface="Wingdings" panose="05000000000000000000" pitchFamily="2" charset="2"/>
              </a:rPr>
              <a:t> 데이터 전달은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안에 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를 넣어 전달하는 방법을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안에서는 </a:t>
            </a:r>
            <a:r>
              <a:rPr lang="ko-KR" altLang="en-US" b="1" dirty="0" smtClean="0"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ym typeface="Wingdings" panose="05000000000000000000" pitchFamily="2" charset="2"/>
              </a:rPr>
              <a:t>(Bundle)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들어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번들 객체는 해시테이블과 유사해서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getOOOExtra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데이터를 넣거나 빼낼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OOO</a:t>
            </a:r>
            <a:r>
              <a:rPr lang="ko-KR" altLang="en-US" dirty="0" smtClean="0">
                <a:sym typeface="Wingdings" panose="05000000000000000000" pitchFamily="2" charset="2"/>
              </a:rPr>
              <a:t>는 기본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자료형의</a:t>
            </a:r>
            <a:r>
              <a:rPr lang="ko-KR" altLang="en-US" dirty="0" smtClean="0">
                <a:sym typeface="Wingdings" panose="05000000000000000000" pitchFamily="2" charset="2"/>
              </a:rPr>
              <a:t> 이름입니다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넣고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다시 빼내고 싶다면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바이트 배열이나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객체도 넣었다 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번들 객체 안에 넣은 데이터를 </a:t>
            </a:r>
            <a:r>
              <a:rPr lang="ko-KR" altLang="en-US" b="1" dirty="0" smtClean="0">
                <a:sym typeface="Wingdings" panose="05000000000000000000" pitchFamily="2" charset="2"/>
              </a:rPr>
              <a:t>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시스템에선 건들지 않고 다른 앱 구성요소로 전달만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부가 데이터는 키</a:t>
            </a:r>
            <a:r>
              <a:rPr lang="en-US" altLang="ko-KR" dirty="0" smtClean="0">
                <a:sym typeface="Wingdings" panose="05000000000000000000" pitchFamily="2" charset="2"/>
              </a:rPr>
              <a:t>(Key)</a:t>
            </a:r>
            <a:r>
              <a:rPr lang="ko-KR" altLang="en-US" dirty="0" smtClean="0">
                <a:sym typeface="Wingdings" panose="05000000000000000000" pitchFamily="2" charset="2"/>
              </a:rPr>
              <a:t>와 값</a:t>
            </a:r>
            <a:r>
              <a:rPr lang="en-US" altLang="ko-KR" dirty="0" smtClean="0">
                <a:sym typeface="Wingdings" panose="05000000000000000000" pitchFamily="2" charset="2"/>
              </a:rPr>
              <a:t>(Value)</a:t>
            </a:r>
            <a:r>
              <a:rPr lang="ko-KR" altLang="en-US" dirty="0" smtClean="0">
                <a:sym typeface="Wingdings" panose="05000000000000000000" pitchFamily="2" charset="2"/>
              </a:rPr>
              <a:t>을 쌍으로 만들어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String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value)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String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 </a:t>
            </a:r>
            <a:r>
              <a:rPr lang="en-US" altLang="ko-KR" dirty="0" err="1" smtClean="0">
                <a:sym typeface="Wingdings" panose="05000000000000000000" pitchFamily="2" charset="2"/>
              </a:rPr>
              <a:t>getIntExtra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getBooleanExtra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 smtClean="0">
                <a:sym typeface="Wingdings" panose="05000000000000000000" pitchFamily="2" charset="2"/>
              </a:rPr>
              <a:t>boolean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8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전달하고 싶은 데이터가 </a:t>
            </a:r>
            <a:r>
              <a:rPr lang="ko-KR" altLang="en-US" b="1" dirty="0" smtClean="0">
                <a:sym typeface="Wingdings" panose="05000000000000000000" pitchFamily="2" charset="2"/>
              </a:rPr>
              <a:t>기본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자료형</a:t>
            </a:r>
            <a:r>
              <a:rPr lang="ko-KR" altLang="en-US" dirty="0" err="1" smtClean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아니라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en-US" altLang="ko-KR" b="1" dirty="0" smtClean="0">
                <a:sym typeface="Wingdings" panose="05000000000000000000" pitchFamily="2" charset="2"/>
              </a:rPr>
              <a:t>(Object)</a:t>
            </a:r>
            <a:r>
              <a:rPr lang="ko-KR" altLang="en-US" b="1" dirty="0" smtClean="0">
                <a:sym typeface="Wingdings" panose="05000000000000000000" pitchFamily="2" charset="2"/>
              </a:rPr>
              <a:t>인 경우에는 객체 자체를 전달할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바이트 배열로 변환하거나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구현하는 객체를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직렬화한</a:t>
            </a:r>
            <a:r>
              <a:rPr lang="ko-KR" altLang="en-US" dirty="0" smtClean="0">
                <a:sym typeface="Wingdings" panose="05000000000000000000" pitchFamily="2" charset="2"/>
              </a:rPr>
              <a:t> 다음 전달해야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안드로이드에서는 </a:t>
            </a:r>
            <a:r>
              <a:rPr lang="en-US" altLang="ko-KR" dirty="0" smtClean="0">
                <a:sym typeface="Wingdings" panose="05000000000000000000" pitchFamily="2" charset="2"/>
              </a:rPr>
              <a:t>Serializable</a:t>
            </a:r>
            <a:r>
              <a:rPr lang="ko-KR" altLang="en-US" dirty="0" smtClean="0">
                <a:sym typeface="Wingdings" panose="05000000000000000000" pitchFamily="2" charset="2"/>
              </a:rPr>
              <a:t>과 유사한 </a:t>
            </a:r>
            <a:r>
              <a:rPr lang="en-US" altLang="ko-KR" b="1" dirty="0" smtClean="0">
                <a:sym typeface="Wingdings" panose="05000000000000000000" pitchFamily="2" charset="2"/>
              </a:rPr>
              <a:t>Parcelable </a:t>
            </a:r>
            <a:r>
              <a:rPr lang="ko-KR" altLang="en-US" b="1" dirty="0" smtClean="0"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를 사용하여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ko-KR" altLang="en-US" dirty="0" smtClean="0">
                <a:sym typeface="Wingdings" panose="05000000000000000000" pitchFamily="2" charset="2"/>
              </a:rPr>
              <a:t>를 직접 번들에 추가하여 데이터를 전송할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int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void </a:t>
            </a:r>
            <a:r>
              <a:rPr lang="en-US" altLang="ko-KR" b="1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b="1" dirty="0" smtClean="0">
                <a:sym typeface="Wingdings" panose="05000000000000000000" pitchFamily="2" charset="2"/>
              </a:rPr>
              <a:t>(Parcel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dest</a:t>
            </a:r>
            <a:r>
              <a:rPr lang="en-US" altLang="ko-KR" b="1" dirty="0" smtClean="0">
                <a:sym typeface="Wingdings" panose="05000000000000000000" pitchFamily="2" charset="2"/>
              </a:rPr>
              <a:t>, int flags)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직렬화하려는</a:t>
            </a:r>
            <a:r>
              <a:rPr lang="ko-KR" altLang="en-US" dirty="0" smtClean="0">
                <a:sym typeface="Wingdings" panose="05000000000000000000" pitchFamily="2" charset="2"/>
              </a:rPr>
              <a:t> 객체의 유형을 구분할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 예제에서는 단순히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을 반환하도록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객체가 가지고 있는 데이터를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만들어 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en-US" altLang="ko-KR" dirty="0" smtClean="0">
                <a:sym typeface="Wingdings" panose="05000000000000000000" pitchFamily="2" charset="2"/>
              </a:rPr>
              <a:t>Bundle </a:t>
            </a:r>
            <a:r>
              <a:rPr lang="ko-KR" altLang="en-US" dirty="0" smtClean="0">
                <a:sym typeface="Wingdings" panose="05000000000000000000" pitchFamily="2" charset="2"/>
              </a:rPr>
              <a:t>객체처럼 </a:t>
            </a:r>
            <a:r>
              <a:rPr lang="en-US" altLang="ko-KR" dirty="0" err="1" smtClean="0">
                <a:sym typeface="Wingdings" panose="05000000000000000000" pitchFamily="2" charset="2"/>
              </a:rPr>
              <a:t>readOOO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writeOOO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형태를 가진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제공하므로 기본 데이터 타입을 넣고 확인할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	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구현한 다음에는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CREATOR</a:t>
            </a:r>
            <a:r>
              <a:rPr lang="ko-KR" altLang="en-US" dirty="0" smtClean="0">
                <a:sym typeface="Wingdings" panose="05000000000000000000" pitchFamily="2" charset="2"/>
              </a:rPr>
              <a:t>라는 상수를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상수는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err="1" smtClean="0">
                <a:sym typeface="Wingdings" panose="05000000000000000000" pitchFamily="2" charset="2"/>
              </a:rPr>
              <a:t>객체로부터</a:t>
            </a:r>
            <a:r>
              <a:rPr lang="ko-KR" altLang="en-US" dirty="0" smtClean="0">
                <a:sym typeface="Wingdings" panose="05000000000000000000" pitchFamily="2" charset="2"/>
              </a:rPr>
              <a:t> 데이터를 읽어 들여 객체를 생성하는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객체는 상수로 정의되고 반드시 </a:t>
            </a:r>
            <a:r>
              <a:rPr lang="en-US" altLang="ko-KR" b="1" dirty="0" smtClean="0">
                <a:sym typeface="Wingdings" panose="05000000000000000000" pitchFamily="2" charset="2"/>
              </a:rPr>
              <a:t>static final </a:t>
            </a:r>
            <a:r>
              <a:rPr lang="ko-KR" altLang="en-US" dirty="0" smtClean="0">
                <a:sym typeface="Wingdings" panose="05000000000000000000" pitchFamily="2" charset="2"/>
              </a:rPr>
              <a:t>로 선언되어야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보내고 받는 실습을 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두 개와 버튼을 있는 그대로 활용합니다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6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9416" y="386104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err="1">
                <a:sym typeface="Wingdings" panose="05000000000000000000" pitchFamily="2" charset="2"/>
              </a:rPr>
              <a:t>제목와</a:t>
            </a:r>
            <a:r>
              <a:rPr lang="ko-KR" altLang="en-US" b="1" dirty="0">
                <a:sym typeface="Wingdings" panose="05000000000000000000" pitchFamily="2" charset="2"/>
              </a:rPr>
              <a:t> 가격</a:t>
            </a:r>
            <a:r>
              <a:rPr lang="ko-KR" altLang="en-US" dirty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err="1" smtClean="0">
                <a:sym typeface="Wingdings" panose="05000000000000000000" pitchFamily="2" charset="2"/>
              </a:rPr>
              <a:t>SampleActivity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SampleParcel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복사에 따른 절차를 실행하십시오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[Refactor  Rename]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클래스 파일을 생성하고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 클래스에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구현하고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객체를 만들어 전달합니다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ko-KR" altLang="en-US" dirty="0" smtClean="0">
                <a:sym typeface="Wingdings" panose="05000000000000000000" pitchFamily="2" charset="2"/>
              </a:rPr>
              <a:t>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[New  Java Class]</a:t>
            </a:r>
            <a:r>
              <a:rPr lang="ko-KR" altLang="en-US" dirty="0" smtClean="0">
                <a:sym typeface="Wingdings" panose="05000000000000000000" pitchFamily="2" charset="2"/>
              </a:rPr>
              <a:t>에서 파일이름을 입력하여 </a:t>
            </a:r>
            <a:r>
              <a:rPr lang="en-US" altLang="ko-KR" b="1" dirty="0" smtClean="0">
                <a:sym typeface="Wingdings" panose="05000000000000000000" pitchFamily="2" charset="2"/>
              </a:rPr>
              <a:t>BookData.java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한 객체를 </a:t>
            </a:r>
            <a:r>
              <a:rPr lang="en-US" altLang="ko-KR" dirty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>
                <a:sym typeface="Wingdings" panose="05000000000000000000" pitchFamily="2" charset="2"/>
              </a:rPr>
              <a:t>android.os.Parcelable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3666621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59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지금까지 우리는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ko-KR" altLang="en-US" dirty="0">
                <a:sym typeface="Wingdings" panose="05000000000000000000" pitchFamily="2" charset="2"/>
              </a:rPr>
              <a:t>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기능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사용했는데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화면에 나타낼 뷰를 지정하는 역할</a:t>
            </a:r>
            <a:r>
              <a:rPr lang="ko-KR" altLang="en-US" dirty="0" smtClean="0">
                <a:sym typeface="Wingdings" panose="05000000000000000000" pitchFamily="2" charset="2"/>
              </a:rPr>
              <a:t>도 수행할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smtClean="0">
                <a:sym typeface="Wingdings" panose="05000000000000000000" pitchFamily="2" charset="2"/>
              </a:rPr>
              <a:t>는 화면 전체를 설정하는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반면에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부분 화면을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객체화하려면</a:t>
            </a:r>
            <a:r>
              <a:rPr lang="ko-KR" altLang="en-US" dirty="0" smtClean="0">
                <a:sym typeface="Wingdings" panose="05000000000000000000" pitchFamily="2" charset="2"/>
              </a:rPr>
              <a:t> 인플레이터를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안드로이드는 시스템서비스로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클래스를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이것을 이용하려면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2060848"/>
            <a:ext cx="108617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void setContentView(int </a:t>
            </a:r>
            <a:r>
              <a:rPr lang="en-US" altLang="ko-KR" dirty="0" err="1" smtClean="0">
                <a:latin typeface="Consolas" panose="020B0609020204030204" pitchFamily="49" charset="0"/>
              </a:rPr>
              <a:t>layoutResID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setContentView(View view[, </a:t>
            </a:r>
            <a:r>
              <a:rPr lang="en-US" altLang="ko-KR" dirty="0" err="1" smtClean="0">
                <a:latin typeface="Consolas" panose="020B0609020204030204" pitchFamily="49" charset="0"/>
              </a:rPr>
              <a:t>ViewGroup.LayoutParams.params</a:t>
            </a:r>
            <a:r>
              <a:rPr lang="en-US" altLang="ko-KR" dirty="0" smtClean="0">
                <a:latin typeface="Consolas" panose="020B0609020204030204" pitchFamily="49" charset="0"/>
              </a:rPr>
              <a:t>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4613066"/>
            <a:ext cx="108621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</a:t>
            </a:r>
            <a:r>
              <a:rPr lang="en-US" altLang="ko-KR" dirty="0" smtClean="0">
                <a:latin typeface="Consolas" panose="020B0609020204030204" pitchFamily="49" charset="0"/>
              </a:rPr>
              <a:t> = getSystemService(</a:t>
            </a:r>
            <a:r>
              <a:rPr lang="en-US" altLang="ko-KR" dirty="0" err="1" smtClean="0">
                <a:latin typeface="Consolas" panose="020B0609020204030204" pitchFamily="49" charset="0"/>
              </a:rPr>
              <a:t>Context.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LAYOUT_INFLATOR_SERVICE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단순형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dirty="0" smtClean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책의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제목와</a:t>
            </a:r>
            <a:r>
              <a:rPr lang="ko-KR" altLang="en-US" b="1" dirty="0" smtClean="0">
                <a:sym typeface="Wingdings" panose="05000000000000000000" pitchFamily="2" charset="2"/>
              </a:rPr>
              <a:t>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객체를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android.os.Parcelable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구현한다는 말은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인터페이스가 지정한 다음 두 메소드를 반드시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– Parcel </a:t>
            </a:r>
            <a:r>
              <a:rPr lang="ko-KR" altLang="en-US" dirty="0" smtClean="0">
                <a:sym typeface="Wingdings" panose="05000000000000000000" pitchFamily="2" charset="2"/>
              </a:rPr>
              <a:t>하려는 객체의 종류를 정의합니다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writeToPacel</a:t>
            </a:r>
            <a:r>
              <a:rPr lang="en-US" altLang="ko-KR" dirty="0" smtClean="0">
                <a:sym typeface="Wingdings" panose="05000000000000000000" pitchFamily="2" charset="2"/>
              </a:rPr>
              <a:t>(Parcel </a:t>
            </a:r>
            <a:r>
              <a:rPr lang="en-US" altLang="ko-KR" dirty="0" err="1" smtClean="0">
                <a:sym typeface="Wingdings" panose="05000000000000000000" pitchFamily="2" charset="2"/>
              </a:rPr>
              <a:t>dest</a:t>
            </a:r>
            <a:r>
              <a:rPr lang="en-US" altLang="ko-KR" dirty="0" smtClean="0">
                <a:sym typeface="Wingdings" panose="05000000000000000000" pitchFamily="2" charset="2"/>
              </a:rPr>
              <a:t>, int flags) – </a:t>
            </a:r>
            <a:r>
              <a:rPr lang="ko-KR" altLang="en-US" dirty="0" smtClean="0">
                <a:sym typeface="Wingdings" panose="05000000000000000000" pitchFamily="2" charset="2"/>
              </a:rPr>
              <a:t>실제 객체를 </a:t>
            </a:r>
            <a:r>
              <a:rPr lang="en-US" altLang="ko-KR" dirty="0" smtClean="0">
                <a:sym typeface="Wingdings" panose="05000000000000000000" pitchFamily="2" charset="2"/>
              </a:rPr>
              <a:t>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객체의 각 </a:t>
            </a:r>
            <a:r>
              <a:rPr lang="ko-KR" altLang="en-US" dirty="0" err="1" smtClean="0">
                <a:sym typeface="Wingdings" panose="05000000000000000000" pitchFamily="2" charset="2"/>
              </a:rPr>
              <a:t>엘레멘트</a:t>
            </a:r>
            <a:r>
              <a:rPr lang="ko-KR" altLang="en-US" dirty="0" smtClean="0">
                <a:sym typeface="Wingdings" panose="05000000000000000000" pitchFamily="2" charset="2"/>
              </a:rPr>
              <a:t> 각각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해주는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클래스 이름에 빨간 줄이 표시된 곳에서 </a:t>
            </a:r>
            <a:r>
              <a:rPr lang="ko-KR" altLang="en-US" dirty="0" smtClean="0">
                <a:sym typeface="Wingdings" panose="05000000000000000000" pitchFamily="2" charset="2"/>
              </a:rPr>
              <a:t>우클릭해서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Generate …]</a:t>
            </a:r>
            <a:r>
              <a:rPr lang="ko-KR" altLang="en-US" dirty="0">
                <a:sym typeface="Wingdings" panose="05000000000000000000" pitchFamily="2" charset="2"/>
              </a:rPr>
              <a:t>를 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</a:t>
            </a:r>
            <a:r>
              <a:rPr lang="en-US" altLang="ko-KR" dirty="0">
                <a:sym typeface="Wingdings" panose="05000000000000000000" pitchFamily="2" charset="2"/>
              </a:rPr>
              <a:t>[Override methods …] </a:t>
            </a:r>
            <a:r>
              <a:rPr lang="ko-KR" altLang="en-US" dirty="0">
                <a:sym typeface="Wingdings" panose="05000000000000000000" pitchFamily="2" charset="2"/>
              </a:rPr>
              <a:t>선택합니다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이를 반복하여 </a:t>
            </a:r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재정의 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Ctrl</a:t>
            </a:r>
            <a:r>
              <a:rPr lang="ko-KR" altLang="en-US" dirty="0">
                <a:sym typeface="Wingdings" panose="05000000000000000000" pitchFamily="2" charset="2"/>
              </a:rPr>
              <a:t>를 눌러서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두 메소드를 모두 선택하여 한번에 발생할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2137" y="1556792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implements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137" y="5114095"/>
            <a:ext cx="107177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 return 0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777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다음으로 해야 할 일은 </a:t>
            </a:r>
            <a:r>
              <a:rPr lang="en-US" altLang="ko-KR" dirty="0" err="1" smtClean="0">
                <a:sym typeface="Wingdings" panose="05000000000000000000" pitchFamily="2" charset="2"/>
              </a:rPr>
              <a:t>Pacel</a:t>
            </a:r>
            <a:r>
              <a:rPr lang="ko-KR" altLang="en-US" dirty="0" smtClean="0">
                <a:sym typeface="Wingdings" panose="05000000000000000000" pitchFamily="2" charset="2"/>
              </a:rPr>
              <a:t>에서 데이터를 </a:t>
            </a:r>
            <a:r>
              <a:rPr lang="en-US" altLang="ko-KR" dirty="0" smtClean="0">
                <a:sym typeface="Wingdings" panose="05000000000000000000" pitchFamily="2" charset="2"/>
              </a:rPr>
              <a:t>de-serialization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단계를 추가해주어야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이를 위해 </a:t>
            </a:r>
            <a:r>
              <a:rPr lang="en-US" altLang="ko-KR" dirty="0">
                <a:sym typeface="Wingdings" panose="05000000000000000000" pitchFamily="2" charset="2"/>
              </a:rPr>
              <a:t>Parcelable.Creator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>
                <a:sym typeface="Wingdings" panose="05000000000000000000" pitchFamily="2" charset="2"/>
              </a:rPr>
              <a:t>CREATOR</a:t>
            </a:r>
            <a:r>
              <a:rPr lang="ko-KR" altLang="en-US" dirty="0">
                <a:sym typeface="Wingdings" panose="05000000000000000000" pitchFamily="2" charset="2"/>
              </a:rPr>
              <a:t>라는 변수를 정의해야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변수를 정의하지 않으면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ko-KR" altLang="en-US" dirty="0" err="1" smtClean="0">
                <a:sym typeface="Wingdings" panose="05000000000000000000" pitchFamily="2" charset="2"/>
              </a:rPr>
              <a:t>익셉션이</a:t>
            </a:r>
            <a:r>
              <a:rPr lang="ko-KR" altLang="en-US" dirty="0" smtClean="0">
                <a:sym typeface="Wingdings" panose="05000000000000000000" pitchFamily="2" charset="2"/>
              </a:rPr>
              <a:t>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/>
              <a:t>다음은 이번 실습 예제인 </a:t>
            </a:r>
            <a:r>
              <a:rPr lang="en-US" altLang="ko-KR" dirty="0" err="1"/>
              <a:t>BookData</a:t>
            </a:r>
            <a:r>
              <a:rPr lang="en-US" altLang="ko-KR" dirty="0"/>
              <a:t> </a:t>
            </a:r>
            <a:r>
              <a:rPr lang="ko-KR" altLang="en-US" dirty="0"/>
              <a:t>클래스를 위한 </a:t>
            </a:r>
            <a:r>
              <a:rPr lang="en-US" altLang="ko-KR" dirty="0" smtClean="0"/>
              <a:t>Parcelable.Creator </a:t>
            </a:r>
            <a:r>
              <a:rPr lang="ko-KR" altLang="en-US" dirty="0" smtClean="0"/>
              <a:t>코드입니다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384" y="1916832"/>
            <a:ext cx="1071778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Parcelable protocol requires a Parcelable.Creator object called CREATOR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2924944"/>
            <a:ext cx="107177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static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Parceable.Creator</a:t>
            </a:r>
            <a:r>
              <a:rPr lang="en-US" altLang="ko-KR" sz="1600" dirty="0" smtClean="0">
                <a:latin typeface="Consolas" panose="020B0609020204030204" pitchFamily="49" charset="0"/>
              </a:rPr>
              <a:t> CREATOR = new Parcelable.Creator()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src)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(src);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32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클래스에 모든</a:t>
            </a:r>
            <a:r>
              <a:rPr lang="en-US" altLang="ko-KR" dirty="0" smtClean="0">
                <a:sym typeface="Wingdings" panose="05000000000000000000" pitchFamily="2" charset="2"/>
              </a:rPr>
              <a:t> parcel </a:t>
            </a:r>
            <a:r>
              <a:rPr lang="ko-KR" altLang="en-US" dirty="0" smtClean="0">
                <a:sym typeface="Wingdings" panose="05000000000000000000" pitchFamily="2" charset="2"/>
              </a:rPr>
              <a:t>된 데이터를 복구하는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dirty="0" smtClean="0">
                <a:sym typeface="Wingdings" panose="05000000000000000000" pitchFamily="2" charset="2"/>
              </a:rPr>
              <a:t> 정의해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생성자의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보내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그 정보 대로 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주의할 것은 </a:t>
            </a:r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기록한 순서와 동일한 순서로 복구해야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1424" y="1916832"/>
            <a:ext cx="1033146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(Parcel 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price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src.readInt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12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종합하면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implements Parcelable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private int    price;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title, int price)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title;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price;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price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src.readInt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use [Generate ...] to implement getter/setter methods here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여기에 들어가야 할 코드가 다음 쪽에 있습니다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312024" y="19888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248128" y="1727230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클래스 속성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만든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전달하고자 하는 자료를 이 속성에 저장합니다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245467" y="3311406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Parcel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45466" y="2296760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생성자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4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b="1" dirty="0">
                <a:latin typeface="Consolas" panose="020B0609020204030204" pitchFamily="49" charset="0"/>
              </a:rPr>
              <a:t>static final Parcelable.Creator CREATOR </a:t>
            </a:r>
            <a:r>
              <a:rPr lang="en-US" altLang="ko-KR" sz="1600" dirty="0">
                <a:latin typeface="Consolas" panose="020B0609020204030204" pitchFamily="49" charset="0"/>
              </a:rPr>
              <a:t>= new Parcelable.Creator()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in)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(in);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4006" y="1916832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CREATOR </a:t>
            </a:r>
            <a:r>
              <a:rPr lang="ko-KR" altLang="en-US" sz="1400" dirty="0" smtClean="0"/>
              <a:t>상수는 </a:t>
            </a:r>
            <a:r>
              <a:rPr lang="en-US" altLang="ko-KR" sz="1400" dirty="0" smtClean="0"/>
              <a:t>Parcelable </a:t>
            </a:r>
            <a:r>
              <a:rPr lang="ko-KR" altLang="en-US" sz="1400" dirty="0" smtClean="0"/>
              <a:t>객체의 자료를 읽어와서 객체를 생성하여 반환합니다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12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 예제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</a:t>
            </a:r>
            <a:r>
              <a:rPr lang="ko-KR" altLang="en-US" dirty="0">
                <a:sym typeface="Wingdings" panose="05000000000000000000" pitchFamily="2" charset="2"/>
              </a:rPr>
              <a:t>안에 정의된 인스턴스 변수는 두 개이며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문자열이고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정수입니다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객체는 이 두 개의 변수로 구성된 객체입니다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메소드는</a:t>
            </a:r>
            <a:r>
              <a:rPr lang="ko-KR" altLang="en-US" dirty="0">
                <a:sym typeface="Wingdings" panose="05000000000000000000" pitchFamily="2" charset="2"/>
              </a:rPr>
              <a:t> 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안에 들어 있는 데이터를 </a:t>
            </a:r>
            <a:r>
              <a:rPr lang="en-US" altLang="ko-KR" dirty="0">
                <a:sym typeface="Wingdings" panose="05000000000000000000" pitchFamily="2" charset="2"/>
              </a:rPr>
              <a:t>Parcel </a:t>
            </a:r>
            <a:r>
              <a:rPr lang="ko-KR" altLang="en-US" dirty="0">
                <a:sym typeface="Wingdings" panose="05000000000000000000" pitchFamily="2" charset="2"/>
              </a:rPr>
              <a:t>객체로 만드는 역할을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메소드</a:t>
            </a:r>
            <a:r>
              <a:rPr lang="ko-KR" altLang="en-US" dirty="0">
                <a:sym typeface="Wingdings" panose="05000000000000000000" pitchFamily="2" charset="2"/>
              </a:rPr>
              <a:t> 안에는 </a:t>
            </a:r>
            <a:r>
              <a:rPr lang="en-US" altLang="ko-KR" dirty="0" err="1">
                <a:sym typeface="Wingdings" panose="05000000000000000000" pitchFamily="2" charset="2"/>
              </a:rPr>
              <a:t>writeInt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</a:t>
            </a:r>
            <a:r>
              <a:rPr lang="ko-KR" altLang="en-US" dirty="0" err="1">
                <a:sym typeface="Wingdings" panose="05000000000000000000" pitchFamily="2" charset="2"/>
              </a:rPr>
              <a:t>생성자를</a:t>
            </a:r>
            <a:r>
              <a:rPr lang="ko-KR" altLang="en-US" dirty="0">
                <a:sym typeface="Wingdings" panose="05000000000000000000" pitchFamily="2" charset="2"/>
              </a:rPr>
              <a:t> 보면</a:t>
            </a:r>
            <a:r>
              <a:rPr lang="en-US" altLang="ko-KR" dirty="0">
                <a:sym typeface="Wingdings" panose="05000000000000000000" pitchFamily="2" charset="2"/>
              </a:rPr>
              <a:t>, Parcel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받은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readInt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readString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 데이터를 읽어 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CREATOR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상수로 정의되어 있으면 새로운 객체가 만들어지는 코드가 들어가므로 </a:t>
            </a:r>
            <a:r>
              <a:rPr lang="en-US" altLang="ko-KR" dirty="0" smtClean="0">
                <a:sym typeface="Wingdings" panose="05000000000000000000" pitchFamily="2" charset="2"/>
              </a:rPr>
              <a:t>new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 같이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만드는 부분을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객체의 데이터를 읽는 부분과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쓰는 부분을 정의하게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68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smtClean="0">
                <a:latin typeface="Consolas" panose="020B0609020204030204" pitchFamily="49" charset="0"/>
              </a:rPr>
              <a:t>Activity2 </a:t>
            </a:r>
            <a:r>
              <a:rPr lang="en-US" altLang="ko-KR" sz="1600" dirty="0">
                <a:latin typeface="Consolas" panose="020B0609020204030204" pitchFamily="49" charset="0"/>
              </a:rPr>
              <a:t>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int </a:t>
            </a:r>
            <a:r>
              <a:rPr lang="en-US" altLang="ko-KR" sz="1600" dirty="0" smtClean="0">
                <a:latin typeface="Consolas" panose="020B0609020204030204" pitchFamily="49" charset="0"/>
              </a:rPr>
              <a:t>REQUEST_CODE </a:t>
            </a:r>
            <a:r>
              <a:rPr lang="en-US" altLang="ko-KR" sz="1600" dirty="0">
                <a:latin typeface="Consolas" panose="020B0609020204030204" pitchFamily="49" charset="0"/>
              </a:rPr>
              <a:t>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KEY_QUOTE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"QUOTE";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setContentView(R.layout.activity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 = findViewById(R.id.textView2);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96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메뉴 액티비티를 띄우기 위해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pPr lvl="1"/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 =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().toString(), 1000);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intent.putExtra(KEY_QUOTE, book);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startActivityForResult(intent, REQUEST_CODE);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80308" y="314096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title </a:t>
            </a:r>
            <a:r>
              <a:rPr lang="ko-KR" altLang="en-US" sz="1400" dirty="0" smtClean="0"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sym typeface="Wingdings" panose="05000000000000000000" pitchFamily="2" charset="2"/>
              </a:rPr>
              <a:t>1000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데이터가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Parcel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객체로 만들어집니다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213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</a:t>
            </a:r>
            <a:r>
              <a:rPr lang="en-US" altLang="ko-KR" dirty="0" smtClean="0">
                <a:sym typeface="Wingdings" panose="05000000000000000000" pitchFamily="2" charset="2"/>
              </a:rPr>
              <a:t>activity2.xml 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텍스트뷰 두 개와 하나를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텍스트뷰에는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Received</a:t>
            </a:r>
            <a:r>
              <a:rPr lang="en-US" altLang="ko-KR" dirty="0" smtClean="0">
                <a:sym typeface="Wingdings" panose="05000000000000000000" pitchFamily="2" charset="2"/>
              </a:rPr>
              <a:t>", "</a:t>
            </a:r>
            <a:r>
              <a:rPr lang="en-US" altLang="ko-KR" b="1" dirty="0" smtClean="0">
                <a:sym typeface="Wingdings" panose="05000000000000000000" pitchFamily="2" charset="2"/>
              </a:rPr>
              <a:t>Sending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이란 텍스트와 함께 전달 받은 정보와 되돌려줄 정보를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버튼에는 </a:t>
            </a:r>
            <a:r>
              <a:rPr lang="en-US" altLang="ko-KR" dirty="0" smtClean="0">
                <a:sym typeface="Wingdings" panose="05000000000000000000" pitchFamily="2" charset="2"/>
              </a:rPr>
              <a:t>"MainActivity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b="1" dirty="0" smtClean="0">
                <a:sym typeface="Wingdings" panose="05000000000000000000" pitchFamily="2" charset="2"/>
              </a:rPr>
              <a:t>가기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받은 정보 중에 </a:t>
            </a:r>
            <a:r>
              <a:rPr lang="en-US" altLang="ko-KR" dirty="0" err="1" smtClean="0">
                <a:sym typeface="Wingdings" panose="05000000000000000000" pitchFamily="2" charset="2"/>
              </a:rPr>
              <a:t>book.price</a:t>
            </a:r>
            <a:r>
              <a:rPr lang="ko-KR" altLang="en-US" dirty="0" smtClean="0">
                <a:sym typeface="Wingdings" panose="05000000000000000000" pitchFamily="2" charset="2"/>
              </a:rPr>
              <a:t>를 두 배로 하여 </a:t>
            </a:r>
            <a:r>
              <a:rPr lang="en-US" altLang="ko-KR" dirty="0" smtClean="0">
                <a:sym typeface="Wingdings" panose="05000000000000000000" pitchFamily="2" charset="2"/>
              </a:rPr>
              <a:t>Sending </a:t>
            </a:r>
            <a:r>
              <a:rPr lang="ko-KR" altLang="en-US" dirty="0" smtClean="0">
                <a:sym typeface="Wingdings" panose="05000000000000000000" pitchFamily="2" charset="2"/>
              </a:rPr>
              <a:t>정보로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204864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sending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Bundle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</a:t>
            </a:r>
            <a:r>
              <a:rPr lang="en-US" altLang="ko-KR" sz="1600" b="1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b="1" dirty="0"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book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b="1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book.setPrice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 * 2</a:t>
            </a:r>
            <a:r>
              <a:rPr lang="en-US" altLang="ko-KR" sz="1600" dirty="0" smtClean="0">
                <a:latin typeface="Consolas" panose="020B0609020204030204" pitchFamily="49" charset="0"/>
              </a:rPr>
              <a:t>);  // price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</a:t>
            </a:r>
            <a:r>
              <a:rPr lang="en-US" altLang="ko-KR" sz="1600" dirty="0" smtClean="0">
                <a:latin typeface="Consolas" panose="020B0609020204030204" pitchFamily="49" charset="0"/>
              </a:rPr>
              <a:t>2</a:t>
            </a:r>
            <a:r>
              <a:rPr lang="ko-KR" altLang="en-US" sz="1600" dirty="0" smtClean="0">
                <a:latin typeface="Consolas" panose="020B0609020204030204" pitchFamily="49" charset="0"/>
              </a:rPr>
              <a:t>배로 올려서 </a:t>
            </a:r>
            <a:r>
              <a:rPr lang="en-US" altLang="ko-KR" sz="1600" dirty="0" smtClean="0">
                <a:latin typeface="Consolas" panose="020B0609020204030204" pitchFamily="49" charset="0"/>
              </a:rPr>
              <a:t>book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객체에 저장합니다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textView2.setText("Sending: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());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1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intent.putExtra(KEY_QUOTE,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setResult</a:t>
            </a:r>
            <a:r>
              <a:rPr lang="en-US" altLang="ko-KR" sz="16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96200" y="167687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정보를 수정하여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새로 만든 </a:t>
            </a:r>
            <a:r>
              <a:rPr lang="en-US" altLang="ko-KR" sz="1400" dirty="0" smtClean="0">
                <a:sym typeface="Wingdings" panose="05000000000000000000" pitchFamily="2" charset="2"/>
              </a:rPr>
              <a:t>book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보냅니다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02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화면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안에 새로운 화면을 하나 더 추가해 보는 실습을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Activity Name: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err="1" smtClean="0">
                <a:sym typeface="Wingdings" panose="05000000000000000000" pitchFamily="2" charset="2"/>
              </a:rPr>
              <a:t>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하나와 </a:t>
            </a:r>
            <a:r>
              <a:rPr lang="en-US" altLang="ko-KR" dirty="0" smtClean="0">
                <a:sym typeface="Wingdings" panose="05000000000000000000" pitchFamily="2" charset="2"/>
              </a:rPr>
              <a:t>app/java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자바 소스 코드 파일이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한 쌍으로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248268"/>
            <a:ext cx="4176464" cy="3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MainActivity.java: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로부터 전달받은 인텐트를 처리하도록 코딩합니다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Intent data)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(requestCode,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(requestCode == REQUEST_CODE)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"requestCode: 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+ requestCode + ",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: " 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Bundle </a:t>
            </a:r>
            <a:r>
              <a:rPr lang="en-US" altLang="ko-KR" sz="1600" dirty="0" err="1">
                <a:latin typeface="Consolas" panose="020B0609020204030204" pitchFamily="49" charset="0"/>
              </a:rPr>
              <a:t>bundle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 err="1">
                <a:latin typeface="Consolas" panose="020B0609020204030204" pitchFamily="49" charset="0"/>
              </a:rPr>
              <a:t>.getExtras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textView2.setText("Received: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",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66088" y="1844824"/>
            <a:ext cx="3552864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 받은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안에 </a:t>
            </a:r>
            <a:r>
              <a:rPr lang="en-US" altLang="ko-KR" sz="1400" dirty="0" smtClean="0">
                <a:sym typeface="Wingdings" panose="05000000000000000000" pitchFamily="2" charset="2"/>
              </a:rPr>
              <a:t>Bundle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로 되어 객체를 찾아야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1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결과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1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프로세스와 태스크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프로세스는 마치 하나의 상자와 같아서 다른 프로세스와 어떤 정보를 공유하기가 어렵습니다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하나의 프로세스에서 다른 프로세스의 화면을 띄우려면 시스템의 도움이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시스템에서 이런 액티비티의 각종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저장해두기</a:t>
            </a:r>
            <a:r>
              <a:rPr lang="ko-KR" altLang="en-US" dirty="0" smtClean="0">
                <a:sym typeface="Wingdings" panose="05000000000000000000" pitchFamily="2" charset="2"/>
              </a:rPr>
              <a:t> 위해 </a:t>
            </a:r>
            <a:r>
              <a:rPr lang="ko-KR" altLang="en-US" dirty="0" err="1" smtClean="0">
                <a:sym typeface="Wingdings" panose="05000000000000000000" pitchFamily="2" charset="2"/>
              </a:rPr>
              <a:t>태스크라는</a:t>
            </a:r>
            <a:r>
              <a:rPr lang="ko-KR" altLang="en-US" dirty="0" smtClean="0">
                <a:sym typeface="Wingdings" panose="05000000000000000000" pitchFamily="2" charset="2"/>
              </a:rPr>
              <a:t> 것을 만들게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앱에서 전화 앱의 화면을 띄우지 않고 전화 앱을 따로 실행시키면 전화 앱의 태스크는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앱의 태스크와 별도로 만들어지게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등록할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태스크도 함께 직접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SampleTask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바꾸고 크기는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또한 그 아래에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나 자신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파일에는 버튼을 눌렀을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화면을 띄울 수 있도록 다음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456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수정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98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버튼을 클릭할 때마다 첫 화면이 반복해서 떠야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호출된다는 점과 화면을 띄울 때는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객체와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사용한다는 점을 기억하십시오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여러 화면이 중첩되어 떠 있다는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90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여기서 한 실습은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등록하는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dirty="0" smtClean="0">
                <a:sym typeface="Wingdings" panose="05000000000000000000" pitchFamily="2" charset="2"/>
              </a:rPr>
              <a:t>standard </a:t>
            </a:r>
            <a:r>
              <a:rPr lang="ko-KR" altLang="en-US" dirty="0" smtClean="0">
                <a:sym typeface="Wingdings" panose="05000000000000000000" pitchFamily="2" charset="2"/>
              </a:rPr>
              <a:t>로 한 것과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태스크는 새로운 화면을 차례대로 스택에 넣어서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7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값을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singleTop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설정하면 태스크의 가장 위쪽에 있는 액티비티는 더 이상 새로 만들지 않게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앞에서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설정할 때 </a:t>
            </a:r>
            <a:r>
              <a:rPr lang="en-US" altLang="ko-KR" b="1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으로 설정했던 것과 같은 효과를 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2564904"/>
            <a:ext cx="1136585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600" dirty="0">
                <a:latin typeface="Consolas" panose="020B0609020204030204" pitchFamily="49" charset="0"/>
              </a:rPr>
              <a:t>activity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android:launchMode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singleTop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&lt;/activity&gt;</a:t>
            </a:r>
          </a:p>
        </p:txBody>
      </p:sp>
    </p:spTree>
    <p:extLst>
      <p:ext uri="{BB962C8B-B14F-4D97-AF65-F5344CB8AC3E}">
        <p14:creationId xmlns:p14="http://schemas.microsoft.com/office/powerpoint/2010/main" val="2388878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여러 번 누른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[Back]</a:t>
            </a:r>
            <a:r>
              <a:rPr lang="ko-KR" altLang="en-US" dirty="0" smtClean="0">
                <a:sym typeface="Wingdings" panose="05000000000000000000" pitchFamily="2" charset="2"/>
              </a:rPr>
              <a:t>을 한번만 해도 앱의 화면이 사라지고 종료하는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결국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화면은 한 번만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쪽으로 전달되는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받아야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여러분이 만든 앱이 실행되는 도중에 전화가 오면 단말의 통화 앱이 화면에 나타나기 때문에 여러분의 앱 화면은 다른 화면 뒤로 들어가 중지될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이와 같이 액티비티는 처음 실행될 때 메모리에 만들어지는 과정부터 시작해서 실행과 중지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메모리에서 해제되는 여러 과정의 상태를 시스템이 모두 관리하며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상태에서 해당하는 메시지를 자동으로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 기본으로 만들어져 있는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만들어질 때 시스템이 자동으로 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대표적인 액티비티 상태는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41362"/>
              </p:ext>
            </p:extLst>
          </p:nvPr>
        </p:nvGraphicFramePr>
        <p:xfrm>
          <a:off x="839416" y="3601824"/>
          <a:ext cx="10861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415">
                  <a:extLst>
                    <a:ext uri="{9D8B030D-6E8A-4147-A177-3AD203B41FA5}">
                      <a16:colId xmlns:a16="http://schemas.microsoft.com/office/drawing/2014/main" val="4190859709"/>
                    </a:ext>
                  </a:extLst>
                </a:gridCol>
                <a:gridCol w="8439381">
                  <a:extLst>
                    <a:ext uri="{9D8B030D-6E8A-4147-A177-3AD203B41FA5}">
                      <a16:colId xmlns:a16="http://schemas.microsoft.com/office/drawing/2014/main" val="149242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실행</a:t>
                      </a:r>
                      <a:r>
                        <a:rPr lang="en-US" altLang="ko-KR" dirty="0" smtClean="0"/>
                        <a:t>(Running)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 상에 액티비티가 보이면서 실행되어 있는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일시 정지</a:t>
                      </a:r>
                      <a:r>
                        <a:rPr lang="en-US" altLang="ko-KR" dirty="0" smtClean="0"/>
                        <a:t>(Paused)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보이지만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다른 액티비티가 위에 있어 포커스를 받지 못한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3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중지</a:t>
                      </a:r>
                      <a:r>
                        <a:rPr lang="en-US" altLang="ko-KR" dirty="0" smtClean="0"/>
                        <a:t>(Stopped)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액티비티에 의해 완전히 가려져 보이지 않는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42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액티비티의 상태 정보가 변화하는 것을 액티비티의 수명주기 </a:t>
            </a:r>
            <a:r>
              <a:rPr lang="en-US" altLang="ko-KR" dirty="0" smtClean="0">
                <a:sym typeface="Wingdings" panose="05000000000000000000" pitchFamily="2" charset="2"/>
              </a:rPr>
              <a:t>life cycle</a:t>
            </a:r>
            <a:r>
              <a:rPr lang="ko-KR" altLang="en-US" dirty="0" smtClean="0">
                <a:sym typeface="Wingdings" panose="05000000000000000000" pitchFamily="2" charset="2"/>
              </a:rPr>
              <a:t>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다음과 도식화 </a:t>
            </a:r>
            <a:r>
              <a:rPr lang="ko-KR" altLang="en-US" dirty="0" smtClean="0">
                <a:sym typeface="Wingdings" panose="05000000000000000000" pitchFamily="2" charset="2"/>
              </a:rPr>
              <a:t>해볼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7682" y="1527978"/>
            <a:ext cx="5845359" cy="4968552"/>
            <a:chOff x="627682" y="1527978"/>
            <a:chExt cx="5845359" cy="496855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66309" y="152797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새로운 액티비티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6309" y="282366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실행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66309" y="3855934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일시정지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66309" y="4888200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중지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66309" y="5920466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소멸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>
              <a:stCxn id="6" idx="2"/>
              <a:endCxn id="7" idx="0"/>
            </p:cNvCxnSpPr>
            <p:nvPr/>
          </p:nvCxnSpPr>
          <p:spPr>
            <a:xfrm>
              <a:off x="3713560" y="2104042"/>
              <a:ext cx="0" cy="719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2"/>
              <a:endCxn id="9" idx="0"/>
            </p:cNvCxnSpPr>
            <p:nvPr/>
          </p:nvCxnSpPr>
          <p:spPr>
            <a:xfrm>
              <a:off x="3713560" y="4431998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0" idx="0"/>
            </p:cNvCxnSpPr>
            <p:nvPr/>
          </p:nvCxnSpPr>
          <p:spPr>
            <a:xfrm>
              <a:off x="3713560" y="546426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079776" y="343312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382823" y="3399732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1"/>
              <a:endCxn id="7" idx="1"/>
            </p:cNvCxnSpPr>
            <p:nvPr/>
          </p:nvCxnSpPr>
          <p:spPr>
            <a:xfrm rot="10800000">
              <a:off x="2766309" y="3111700"/>
              <a:ext cx="12700" cy="2064532"/>
            </a:xfrm>
            <a:prstGeom prst="bentConnector3">
              <a:avLst>
                <a:gd name="adj1" fmla="val 147205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743080" y="208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smtClean="0">
                  <a:sym typeface="Wingdings" panose="05000000000000000000" pitchFamily="2" charset="2"/>
                </a:rPr>
                <a:t>onCreate()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682" y="424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3793" y="3433124"/>
              <a:ext cx="11945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onPause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99111" y="3433124"/>
              <a:ext cx="13837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onResume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23793" y="4470266"/>
              <a:ext cx="10406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onStop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23792" y="5478617"/>
              <a:ext cx="13372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onDestroy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79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새로 추가된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 </a:t>
            </a:r>
            <a:r>
              <a:rPr lang="ko-KR" altLang="en-US" dirty="0">
                <a:sym typeface="Wingdings" panose="05000000000000000000" pitchFamily="2" charset="2"/>
              </a:rPr>
              <a:t>파일을 열고 </a:t>
            </a:r>
            <a:r>
              <a:rPr lang="en-US" altLang="ko-KR" dirty="0">
                <a:sym typeface="Wingdings" panose="05000000000000000000" pitchFamily="2" charset="2"/>
              </a:rPr>
              <a:t>[Text]</a:t>
            </a:r>
            <a:r>
              <a:rPr lang="ko-KR" altLang="en-US" dirty="0">
                <a:sym typeface="Wingdings" panose="05000000000000000000" pitchFamily="2" charset="2"/>
              </a:rPr>
              <a:t>탭을 </a:t>
            </a:r>
            <a:r>
              <a:rPr lang="ko-KR" altLang="en-US" dirty="0" smtClean="0">
                <a:sym typeface="Wingdings" panose="05000000000000000000" pitchFamily="2" charset="2"/>
              </a:rPr>
              <a:t>눌러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버튼을 눌러 부분 화면을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컨텐츠를 따로 추가할 레이아웃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을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b="1" dirty="0" smtClean="0">
                <a:sym typeface="Wingdings" panose="05000000000000000000" pitchFamily="2" charset="2"/>
              </a:rPr>
              <a:t>로 설정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설정하여 아래쪽 화면을 다 채우도록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이곳은 부분 화면이 들어갈 공간을 확보한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8477404" cy="30899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7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확인하기 위해 액티비티에 들어있는 몇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메시지를 넣어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전체 흐름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SampleLifeCycle</a:t>
            </a:r>
            <a:r>
              <a:rPr lang="ko-KR" altLang="en-US" dirty="0" smtClean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택스트뷰에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메인 화면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아래에 버튼을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 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예전에 실습처럼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새로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액티비티의 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띄우도록 소스코드를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메뉴 액티비티에는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돌아가기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버튼을 눌렀을 때 이전 화면으로 돌아가게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Step 1</a:t>
            </a:r>
            <a:r>
              <a:rPr lang="ko-KR" altLang="en-US" dirty="0" smtClean="0">
                <a:sym typeface="Wingdings" panose="05000000000000000000" pitchFamily="2" charset="2"/>
              </a:rPr>
              <a:t>은 여러 번 실습한 내용입니다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메인 화면의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띄우면 메인 액티비티는 스택에 들어가므로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수명주기의</a:t>
            </a:r>
            <a:r>
              <a:rPr lang="ko-KR" altLang="en-US" dirty="0" smtClean="0">
                <a:sym typeface="Wingdings" panose="05000000000000000000" pitchFamily="2" charset="2"/>
              </a:rPr>
              <a:t> 상태 변화가 일어납니다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상태 변화를 확인하기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몇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재정의합니다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마우스 커서를 둔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[Generate  Override Methods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누르면 나오는 부모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[ctrl]</a:t>
            </a:r>
            <a:r>
              <a:rPr lang="ko-KR" altLang="en-US" dirty="0" smtClean="0">
                <a:sym typeface="Wingdings" panose="05000000000000000000" pitchFamily="2" charset="2"/>
              </a:rPr>
              <a:t>을 눌러서 여러 개를 한꺼번에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onStart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onStop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onDestory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코드가 자동으로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이제 액티비티의 상태에 따라 호출이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호출 여부를 알 수 있도록 토스트 메시지를 각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37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MenuActivity.class);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("onCreate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00849" y="5733465"/>
            <a:ext cx="430906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Toast()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메시지가 연속적으로 나올 경우 앞의 메시지가 보이지 않습니다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그래서</a:t>
            </a:r>
            <a:r>
              <a:rPr lang="en-US" altLang="ko-KR" sz="1400" dirty="0" smtClean="0">
                <a:sym typeface="Wingdings" panose="05000000000000000000" pitchFamily="2" charset="2"/>
              </a:rPr>
              <a:t>, 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볼 수 있도록 동시에 출력합니다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3534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super.onStart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같은 방법으로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onStop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onDestory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onPause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onResume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</a:t>
            </a:r>
            <a:r>
              <a:rPr lang="ko-KR" altLang="en-US" sz="1600" dirty="0">
                <a:latin typeface="Consolas" panose="020B0609020204030204" pitchFamily="49" charset="0"/>
              </a:rPr>
              <a:t>여기에 </a:t>
            </a:r>
            <a:r>
              <a:rPr lang="ko-KR" altLang="en-US" sz="1600" dirty="0" smtClean="0">
                <a:latin typeface="Consolas" panose="020B0609020204030204" pitchFamily="49" charset="0"/>
              </a:rPr>
              <a:t>추가하십시오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796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MenuActivity.java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745" y="2348880"/>
            <a:ext cx="302433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자동으로 부여 되는 </a:t>
            </a:r>
            <a:r>
              <a:rPr lang="en-US" altLang="ko-KR" sz="1400" dirty="0" smtClean="0">
                <a:sym typeface="Wingdings" panose="05000000000000000000" pitchFamily="2" charset="2"/>
              </a:rPr>
              <a:t>button id </a:t>
            </a:r>
            <a:r>
              <a:rPr lang="ko-KR" altLang="en-US" sz="1400" dirty="0" smtClean="0">
                <a:sym typeface="Wingdings" panose="05000000000000000000" pitchFamily="2" charset="2"/>
              </a:rPr>
              <a:t>와 일치하는지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확인하싮시오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663952" y="2610490"/>
            <a:ext cx="1118793" cy="38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실행해서 화면 전환과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메시지를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8781"/>
            <a:ext cx="2458948" cy="4993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77" y="1708781"/>
            <a:ext cx="2464775" cy="4993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16" y="1708781"/>
            <a:ext cx="2470479" cy="49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실행할 때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창을 보면 너무 많은 메시지가 출력되어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출력한 메시지를 찾을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그러한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코딩할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Log.d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의 첫번째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파라마터로</a:t>
            </a:r>
            <a:r>
              <a:rPr lang="ko-KR" altLang="en-US" dirty="0" smtClean="0">
                <a:sym typeface="Wingdings" panose="05000000000000000000" pitchFamily="2" charset="2"/>
              </a:rPr>
              <a:t> 입력한 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Hustart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 smtClean="0">
                <a:sym typeface="Wingdings" panose="05000000000000000000" pitchFamily="2" charset="2"/>
              </a:rPr>
              <a:t>로 검색할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오른쪽 끝에 </a:t>
            </a:r>
            <a:r>
              <a:rPr lang="ko-KR" altLang="en-US" dirty="0" err="1" smtClean="0">
                <a:sym typeface="Wingdings" panose="05000000000000000000" pitchFamily="2" charset="2"/>
              </a:rPr>
              <a:t>콤보박스를</a:t>
            </a:r>
            <a:r>
              <a:rPr lang="ko-KR" altLang="en-US" dirty="0" smtClean="0">
                <a:sym typeface="Wingdings" panose="05000000000000000000" pitchFamily="2" charset="2"/>
              </a:rPr>
              <a:t> 눌러보면 </a:t>
            </a:r>
            <a:r>
              <a:rPr lang="en-US" altLang="ko-KR" b="1" dirty="0" smtClean="0">
                <a:sym typeface="Wingdings" panose="05000000000000000000" pitchFamily="2" charset="2"/>
              </a:rPr>
              <a:t>Edit Filter Configuration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</a:t>
            </a:r>
            <a:r>
              <a:rPr lang="en-US" altLang="ko-KR" dirty="0" smtClean="0">
                <a:sym typeface="Wingdings" panose="05000000000000000000" pitchFamily="2" charset="2"/>
              </a:rPr>
              <a:t>log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검색에 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진행 순서가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onCreateonStartonResumeonPauseonStoponDestroy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인 것을 알게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701528"/>
            <a:ext cx="3698684" cy="2779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297574"/>
            <a:ext cx="7549427" cy="218323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1624" y="4145345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074401" y="4194136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62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이해하기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 안에서 간단한 데이터를 저장하고 복원할 때</a:t>
            </a:r>
            <a:r>
              <a:rPr lang="en-US" altLang="ko-KR" dirty="0" smtClean="0">
                <a:sym typeface="Wingdings" panose="05000000000000000000" pitchFamily="2" charset="2"/>
              </a:rPr>
              <a:t>,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개발자 입장에서는 그러한 정보를 저장할 파일을 만들고 관리할 필요가 없는 편리함이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때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사용자가 이전에 앱을 사용할 때 입력해 두었던 </a:t>
            </a:r>
            <a:r>
              <a:rPr lang="en-US" altLang="ko-KR" dirty="0" smtClean="0">
                <a:sym typeface="Wingdings" panose="05000000000000000000" pitchFamily="2" charset="2"/>
              </a:rPr>
              <a:t>login name </a:t>
            </a:r>
            <a:r>
              <a:rPr lang="ko-KR" altLang="en-US" dirty="0" smtClean="0">
                <a:sym typeface="Wingdings" panose="05000000000000000000" pitchFamily="2" charset="2"/>
              </a:rPr>
              <a:t>같은 값을 복원해주는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윗부분에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(Plain text, EditText)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 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여기에 입력된 인사말이 앱을 종료하고 다시 시작해도 기억하고 인사말을 보여주도록 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48425"/>
            <a:ext cx="7811177" cy="24386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206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greetings </a:t>
            </a:r>
            <a:r>
              <a:rPr lang="ko-KR" altLang="en-US" dirty="0" smtClean="0">
                <a:sym typeface="Wingdings" panose="05000000000000000000" pitchFamily="2" charset="2"/>
              </a:rPr>
              <a:t>참조를 구하고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속성의 값을 </a:t>
            </a:r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PREF_KEY = "greet"</a:t>
            </a:r>
            <a:r>
              <a:rPr lang="ko-KR" altLang="en-US" dirty="0" smtClean="0">
                <a:sym typeface="Wingdings" panose="05000000000000000000" pitchFamily="2" charset="2"/>
              </a:rPr>
              <a:t>를 정의하여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greetings;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final static String PREF_KEY = "greet</a:t>
            </a:r>
            <a:r>
              <a:rPr lang="en-US" altLang="ko-KR" sz="1600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().toString().trim();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msg.length</a:t>
            </a:r>
            <a:r>
              <a:rPr lang="en-US" altLang="ko-KR" sz="1600" dirty="0">
                <a:latin typeface="Consolas" panose="020B0609020204030204" pitchFamily="49" charset="0"/>
              </a:rPr>
              <a:t>() &gt; 0)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SharedPreferences.Editor</a:t>
            </a:r>
            <a:r>
              <a:rPr lang="en-US" altLang="ko-KR" sz="1600" dirty="0">
                <a:latin typeface="Consolas" panose="020B0609020204030204" pitchFamily="49" charset="0"/>
              </a:rPr>
              <a:t> editor = </a:t>
            </a:r>
            <a:r>
              <a:rPr lang="en-US" altLang="ko-KR" sz="1600" dirty="0" err="1">
                <a:latin typeface="Consolas" panose="020B0609020204030204" pitchFamily="49" charset="0"/>
              </a:rPr>
              <a:t>pref.edit</a:t>
            </a:r>
            <a:r>
              <a:rPr lang="en-US" altLang="ko-KR" sz="1600" dirty="0">
                <a:latin typeface="Consolas" panose="020B0609020204030204" pitchFamily="49" charset="0"/>
              </a:rPr>
              <a:t>().clear();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editor.putString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PREF_KEY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editor.commit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="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메소드도</a:t>
            </a:r>
            <a:r>
              <a:rPr lang="ko-KR" altLang="en-US" sz="1600" dirty="0" smtClean="0">
                <a:latin typeface="Consolas" panose="020B0609020204030204" pitchFamily="49" charset="0"/>
              </a:rPr>
              <a:t> 여기에 코딩합니다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83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pref.contains</a:t>
            </a:r>
            <a:r>
              <a:rPr lang="en-US" altLang="ko-KR" sz="1600" dirty="0">
                <a:latin typeface="Consolas" panose="020B0609020204030204" pitchFamily="49" charset="0"/>
              </a:rPr>
              <a:t>("greet"))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pref.getString</a:t>
            </a:r>
            <a:r>
              <a:rPr lang="en-US" altLang="ko-KR" sz="1600" dirty="0">
                <a:latin typeface="Consolas" panose="020B0609020204030204" pitchFamily="49" charset="0"/>
              </a:rPr>
              <a:t>(PREF_KEY, "");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greetings.setText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:"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57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Activity </a:t>
            </a:r>
            <a:r>
              <a:rPr lang="ko-KR" altLang="en-US" dirty="0" smtClean="0">
                <a:sym typeface="Wingdings" panose="05000000000000000000" pitchFamily="2" charset="2"/>
              </a:rPr>
              <a:t>간에 저장하는 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끝내고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앱을 다시 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지난 앱의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에 있었던 메시지를 복원하여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55240"/>
            <a:ext cx="2116488" cy="4364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90" y="2155240"/>
            <a:ext cx="2160240" cy="4371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08" y="2165886"/>
            <a:ext cx="2116488" cy="43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</a:t>
            </a:r>
            <a:r>
              <a:rPr lang="ko-KR" altLang="en-US" dirty="0">
                <a:sym typeface="Wingdings" panose="05000000000000000000" pitchFamily="2" charset="2"/>
              </a:rPr>
              <a:t>클</a:t>
            </a:r>
            <a:r>
              <a:rPr lang="ko-KR" altLang="en-US" dirty="0" smtClean="0">
                <a:sym typeface="Wingdings" panose="05000000000000000000" pitchFamily="2" charset="2"/>
              </a:rPr>
              <a:t>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객체화하여</a:t>
            </a:r>
            <a:r>
              <a:rPr lang="ko-KR" altLang="en-US" dirty="0" smtClean="0">
                <a:sym typeface="Wingdings" panose="05000000000000000000" pitchFamily="2" charset="2"/>
              </a:rPr>
              <a:t> 안쪽의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나타나도록 만들려고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부분 화면으로 추가할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레이아웃도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우클릭해서</a:t>
            </a:r>
            <a:r>
              <a:rPr lang="ko-KR" altLang="en-US" dirty="0" smtClean="0">
                <a:sym typeface="Wingdings" panose="05000000000000000000" pitchFamily="2" charset="2"/>
              </a:rPr>
              <a:t> 나온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메뉴가 나오면</a:t>
            </a:r>
            <a:r>
              <a:rPr lang="en-US" altLang="ko-KR" dirty="0" smtClean="0">
                <a:sym typeface="Wingdings" panose="05000000000000000000" pitchFamily="2" charset="2"/>
              </a:rPr>
              <a:t>, File name: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 생긴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다음과 같이 작성하거나 디자인 화면에서 작업합니다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695181"/>
            <a:ext cx="8958583" cy="28013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DoitMission07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</a:t>
            </a:r>
            <a:r>
              <a:rPr lang="ko-KR" altLang="en-US" dirty="0">
                <a:sym typeface="Wingdings" panose="05000000000000000000" pitchFamily="2" charset="2"/>
              </a:rPr>
              <a:t>복사하여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>
                <a:sym typeface="Wingdings" panose="05000000000000000000" pitchFamily="2" charset="2"/>
              </a:rPr>
              <a:t>폴더를 생성하십시오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: File Open 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 smtClean="0">
                <a:sym typeface="Wingdings" panose="05000000000000000000" pitchFamily="2" charset="2"/>
              </a:rPr>
              <a:t>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기능이 있는지 살펴보고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코드를 이해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둘째 화면의 윗부분에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넣어 환영인사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"OOO</a:t>
            </a:r>
            <a:r>
              <a:rPr lang="ko-KR" altLang="en-US" dirty="0" smtClean="0">
                <a:sym typeface="Wingdings" panose="05000000000000000000" pitchFamily="2" charset="2"/>
              </a:rPr>
              <a:t>님을 환영합니다</a:t>
            </a:r>
            <a:r>
              <a:rPr lang="en-US" altLang="ko-KR" dirty="0" smtClean="0">
                <a:sym typeface="Wingdings" panose="05000000000000000000" pitchFamily="2" charset="2"/>
              </a:rPr>
              <a:t>."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로그인의</a:t>
            </a:r>
            <a:r>
              <a:rPr lang="ko-KR" altLang="en-US" dirty="0" smtClean="0">
                <a:sym typeface="Wingdings" panose="05000000000000000000" pitchFamily="2" charset="2"/>
              </a:rPr>
              <a:t> 사용자 이름 정보를 보여주는 기능을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DoitMission07: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화면과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46" y="2420888"/>
            <a:ext cx="1961573" cy="3959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41" y="2420889"/>
            <a:ext cx="19868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DoitMission08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프로젝트가 제대로 작동하지 않아서 우리가 직접 </a:t>
            </a:r>
            <a:r>
              <a:rPr lang="en-US" altLang="ko-KR" b="1" dirty="0" smtClean="0">
                <a:sym typeface="Wingdings" panose="05000000000000000000" pitchFamily="2" charset="2"/>
              </a:rPr>
              <a:t>JoyMission08</a:t>
            </a:r>
            <a:r>
              <a:rPr lang="ko-KR" altLang="en-US" b="1" dirty="0" smtClean="0">
                <a:sym typeface="Wingdings" panose="05000000000000000000" pitchFamily="2" charset="2"/>
              </a:rPr>
              <a:t>을 직접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dirty="0" smtClean="0">
                <a:sym typeface="Wingdings" panose="05000000000000000000" pitchFamily="2" charset="2"/>
              </a:rPr>
              <a:t>JoyMission08 </a:t>
            </a:r>
            <a:r>
              <a:rPr lang="ko-KR" altLang="en-US" dirty="0" smtClean="0">
                <a:sym typeface="Wingdings" panose="05000000000000000000" pitchFamily="2" charset="2"/>
              </a:rPr>
              <a:t>만들고</a:t>
            </a:r>
            <a:r>
              <a:rPr lang="en-US" altLang="ko-KR" dirty="0" smtClean="0">
                <a:sym typeface="Wingdings" panose="05000000000000000000" pitchFamily="2" charset="2"/>
              </a:rPr>
              <a:t>, Do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it</a:t>
            </a:r>
            <a:r>
              <a:rPr lang="en-US" altLang="ko-KR" dirty="0" smtClean="0">
                <a:sym typeface="Wingdings" panose="05000000000000000000" pitchFamily="2" charset="2"/>
              </a:rPr>
              <a:t>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파일들을 선택적으로 복사해와서 약간 수정하여 다음과 같은 것을 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JoyMission08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필요 없는 파일들은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실습을 통해 어떤 종류의 파일들이 중요하고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서로 연관되어 있는지 알 수 있는 좋은 기회입니다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DoitMission08: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개 이상의 화면 만들어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93" y="2420888"/>
            <a:ext cx="1943112" cy="3959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55" y="2430283"/>
            <a:ext cx="1309823" cy="2613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542" y="3150363"/>
            <a:ext cx="1254653" cy="25301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800" y="3600628"/>
            <a:ext cx="1292563" cy="25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21114</TotalTime>
  <Words>7874</Words>
  <Application>Microsoft Office PowerPoint</Application>
  <PresentationFormat>와이드스크린</PresentationFormat>
  <Paragraphs>1374</Paragraphs>
  <Slides>91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2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04 여러 화면 간 전환하기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04-2: 여러 화면 만들고 화면 간 전환하기</vt:lpstr>
      <vt:lpstr>How to rename or copy Android Studio project</vt:lpstr>
      <vt:lpstr>04-2: 여러 화면 만들고 화면 간 전환하기: Activity 단계별 실습</vt:lpstr>
      <vt:lpstr>04-2: 여러 화면 만들고 화면 간 전환하기: Activity 단계별 실습을 완성한 결과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 결과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 결과</vt:lpstr>
      <vt:lpstr>04-2: 여러 화면 만들고 화면 간 전환하기: Activity 실습 3 단계</vt:lpstr>
      <vt:lpstr>04-2: 여러 화면 만들고 화면 간 전환하기: Activity 실습 3단계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완성한 결과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완성한 결과</vt:lpstr>
      <vt:lpstr>04-2: 여러 화면 만들고 화면 간 전환하기: Activity 실습 - Using styles.xml</vt:lpstr>
      <vt:lpstr>04-2: 여러 화면 만들고 화면 간 전환하기: Activity 실습 - Using styles.xml</vt:lpstr>
      <vt:lpstr>04-2: 여러 화면 만들고 화면 간 전환하기: Activity 실습 - Using styles.xml</vt:lpstr>
      <vt:lpstr>04-3: 인텐트 살펴보기 </vt:lpstr>
      <vt:lpstr>04-3: 인텐트 살펴보기 </vt:lpstr>
      <vt:lpstr>04-3: 인텐트 살펴보기 </vt:lpstr>
      <vt:lpstr>04-3: 인텐트 살펴보기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How to rename or copy Android Studio project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04-6: 액티비티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DoitMission07: 로그인 화면과 메뉴화면 전환하기</vt:lpstr>
      <vt:lpstr>DoitMission08: 세 개 이상의 화면 만들어 전환하기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1088</cp:revision>
  <dcterms:created xsi:type="dcterms:W3CDTF">2014-02-12T09:15:05Z</dcterms:created>
  <dcterms:modified xsi:type="dcterms:W3CDTF">2020-01-27T14:59:44Z</dcterms:modified>
</cp:coreProperties>
</file>